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2" r:id="rId5"/>
  </p:sldMasterIdLst>
  <p:notesMasterIdLst>
    <p:notesMasterId r:id="rId52"/>
  </p:notesMasterIdLst>
  <p:handoutMasterIdLst>
    <p:handoutMasterId r:id="rId53"/>
  </p:handoutMasterIdLst>
  <p:sldIdLst>
    <p:sldId id="354" r:id="rId6"/>
    <p:sldId id="857" r:id="rId7"/>
    <p:sldId id="294" r:id="rId8"/>
    <p:sldId id="859" r:id="rId9"/>
    <p:sldId id="871" r:id="rId10"/>
    <p:sldId id="872" r:id="rId11"/>
    <p:sldId id="286" r:id="rId12"/>
    <p:sldId id="296" r:id="rId13"/>
    <p:sldId id="295" r:id="rId14"/>
    <p:sldId id="865" r:id="rId15"/>
    <p:sldId id="866" r:id="rId16"/>
    <p:sldId id="413" r:id="rId17"/>
    <p:sldId id="414" r:id="rId18"/>
    <p:sldId id="415" r:id="rId19"/>
    <p:sldId id="416" r:id="rId20"/>
    <p:sldId id="417" r:id="rId21"/>
    <p:sldId id="418" r:id="rId22"/>
    <p:sldId id="419" r:id="rId23"/>
    <p:sldId id="356" r:id="rId24"/>
    <p:sldId id="284" r:id="rId25"/>
    <p:sldId id="285" r:id="rId26"/>
    <p:sldId id="867" r:id="rId27"/>
    <p:sldId id="287" r:id="rId28"/>
    <p:sldId id="289" r:id="rId29"/>
    <p:sldId id="290" r:id="rId30"/>
    <p:sldId id="288" r:id="rId31"/>
    <p:sldId id="291" r:id="rId32"/>
    <p:sldId id="292" r:id="rId33"/>
    <p:sldId id="293" r:id="rId34"/>
    <p:sldId id="868" r:id="rId35"/>
    <p:sldId id="869" r:id="rId36"/>
    <p:sldId id="870" r:id="rId37"/>
    <p:sldId id="298" r:id="rId38"/>
    <p:sldId id="297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5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B745"/>
    <a:srgbClr val="174194"/>
    <a:srgbClr val="00A4EF"/>
    <a:srgbClr val="024EA2"/>
    <a:srgbClr val="164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5" autoAdjust="0"/>
    <p:restoredTop sz="84947" autoAdjust="0"/>
  </p:normalViewPr>
  <p:slideViewPr>
    <p:cSldViewPr snapToGrid="0" snapToObjects="1">
      <p:cViewPr varScale="1">
        <p:scale>
          <a:sx n="92" d="100"/>
          <a:sy n="92" d="100"/>
        </p:scale>
        <p:origin x="96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68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0A2403-C7DA-4D0E-B61A-B6B9D70D580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DDEB3FE1-E958-4E5C-AC89-8F2F082038AA}">
      <dgm:prSet phldrT="[Szöveg]"/>
      <dgm:spPr/>
      <dgm:t>
        <a:bodyPr/>
        <a:lstStyle/>
        <a:p>
          <a:r>
            <a:rPr lang="hu-HU" dirty="0"/>
            <a:t>Adat beszerzése</a:t>
          </a:r>
        </a:p>
      </dgm:t>
    </dgm:pt>
    <dgm:pt modelId="{27ABCAB9-854B-4807-A5B8-F1F304F51F38}" type="parTrans" cxnId="{8F23B23C-762F-4043-A483-F7CDC140E1CE}">
      <dgm:prSet/>
      <dgm:spPr/>
      <dgm:t>
        <a:bodyPr/>
        <a:lstStyle/>
        <a:p>
          <a:endParaRPr lang="hu-HU"/>
        </a:p>
      </dgm:t>
    </dgm:pt>
    <dgm:pt modelId="{43B82E70-7DA5-430C-8E1F-D7A0AA4CBFEF}" type="sibTrans" cxnId="{8F23B23C-762F-4043-A483-F7CDC140E1CE}">
      <dgm:prSet/>
      <dgm:spPr/>
      <dgm:t>
        <a:bodyPr/>
        <a:lstStyle/>
        <a:p>
          <a:endParaRPr lang="hu-HU"/>
        </a:p>
      </dgm:t>
    </dgm:pt>
    <dgm:pt modelId="{5245FE22-4ED0-4580-A6C0-799FF8C11657}">
      <dgm:prSet phldrT="[Szöveg]"/>
      <dgm:spPr/>
      <dgm:t>
        <a:bodyPr/>
        <a:lstStyle/>
        <a:p>
          <a:r>
            <a:rPr lang="hu-HU" dirty="0"/>
            <a:t>Adat előkészítése (tisztítás, transzformáció)</a:t>
          </a:r>
        </a:p>
      </dgm:t>
    </dgm:pt>
    <dgm:pt modelId="{4EE04850-0E8D-4B0E-84BA-C47EA365584F}" type="parTrans" cxnId="{8E69B17E-9DD3-4441-9EB5-9A774167B821}">
      <dgm:prSet/>
      <dgm:spPr/>
      <dgm:t>
        <a:bodyPr/>
        <a:lstStyle/>
        <a:p>
          <a:endParaRPr lang="hu-HU"/>
        </a:p>
      </dgm:t>
    </dgm:pt>
    <dgm:pt modelId="{2CF3EF11-B35C-4BD8-A27A-3D9D91CDB029}" type="sibTrans" cxnId="{8E69B17E-9DD3-4441-9EB5-9A774167B821}">
      <dgm:prSet/>
      <dgm:spPr/>
      <dgm:t>
        <a:bodyPr/>
        <a:lstStyle/>
        <a:p>
          <a:endParaRPr lang="hu-HU"/>
        </a:p>
      </dgm:t>
    </dgm:pt>
    <dgm:pt modelId="{0D9E9776-A81D-4E76-AA6A-8600DD961ED6}">
      <dgm:prSet phldrT="[Szöveg]"/>
      <dgm:spPr/>
      <dgm:t>
        <a:bodyPr/>
        <a:lstStyle/>
        <a:p>
          <a:r>
            <a:rPr lang="hu-HU" dirty="0" err="1"/>
            <a:t>Feature</a:t>
          </a:r>
          <a:r>
            <a:rPr lang="hu-HU" dirty="0"/>
            <a:t> kiválasztás</a:t>
          </a:r>
        </a:p>
      </dgm:t>
    </dgm:pt>
    <dgm:pt modelId="{FD0DA3BA-A7A7-4D45-85C1-03008BF04FB6}" type="parTrans" cxnId="{9F0DB094-8FA3-4125-809B-0C3DFACB420D}">
      <dgm:prSet/>
      <dgm:spPr/>
      <dgm:t>
        <a:bodyPr/>
        <a:lstStyle/>
        <a:p>
          <a:endParaRPr lang="hu-HU"/>
        </a:p>
      </dgm:t>
    </dgm:pt>
    <dgm:pt modelId="{9F2570F7-C66F-44A7-921B-22ED1BFA1943}" type="sibTrans" cxnId="{9F0DB094-8FA3-4125-809B-0C3DFACB420D}">
      <dgm:prSet/>
      <dgm:spPr/>
      <dgm:t>
        <a:bodyPr/>
        <a:lstStyle/>
        <a:p>
          <a:endParaRPr lang="hu-HU"/>
        </a:p>
      </dgm:t>
    </dgm:pt>
    <dgm:pt modelId="{5CBF5BBD-E267-4B41-84C6-6001F7502897}">
      <dgm:prSet phldrT="[Szöveg]"/>
      <dgm:spPr/>
      <dgm:t>
        <a:bodyPr/>
        <a:lstStyle/>
        <a:p>
          <a:r>
            <a:rPr lang="hu-HU" dirty="0"/>
            <a:t>Algoritmus kiválasztása és alkalmazása</a:t>
          </a:r>
        </a:p>
      </dgm:t>
    </dgm:pt>
    <dgm:pt modelId="{DB314169-6895-4D52-856E-DBB50464E46E}" type="parTrans" cxnId="{1D45AAE9-735E-43FD-9674-3C83A86FDBCB}">
      <dgm:prSet/>
      <dgm:spPr/>
      <dgm:t>
        <a:bodyPr/>
        <a:lstStyle/>
        <a:p>
          <a:endParaRPr lang="hu-HU"/>
        </a:p>
      </dgm:t>
    </dgm:pt>
    <dgm:pt modelId="{C8534814-E533-4B17-9580-C6D8A585DD70}" type="sibTrans" cxnId="{1D45AAE9-735E-43FD-9674-3C83A86FDBCB}">
      <dgm:prSet/>
      <dgm:spPr/>
      <dgm:t>
        <a:bodyPr/>
        <a:lstStyle/>
        <a:p>
          <a:endParaRPr lang="hu-HU"/>
        </a:p>
      </dgm:t>
    </dgm:pt>
    <dgm:pt modelId="{DC2A64AD-AF3B-4EC2-8F84-F9234F457AAB}">
      <dgm:prSet phldrT="[Szöveg]"/>
      <dgm:spPr/>
      <dgm:t>
        <a:bodyPr/>
        <a:lstStyle/>
        <a:p>
          <a:r>
            <a:rPr lang="hu-HU" dirty="0"/>
            <a:t>Betanítás</a:t>
          </a:r>
        </a:p>
      </dgm:t>
    </dgm:pt>
    <dgm:pt modelId="{AEAA7EBC-76AC-425B-8BD7-80C9FF6BC783}" type="parTrans" cxnId="{DB4B9220-6225-47EC-9B2F-C670E86C5447}">
      <dgm:prSet/>
      <dgm:spPr/>
      <dgm:t>
        <a:bodyPr/>
        <a:lstStyle/>
        <a:p>
          <a:endParaRPr lang="hu-HU"/>
        </a:p>
      </dgm:t>
    </dgm:pt>
    <dgm:pt modelId="{9EC177D7-D57C-46E6-AB96-631680C3A8CF}" type="sibTrans" cxnId="{DB4B9220-6225-47EC-9B2F-C670E86C5447}">
      <dgm:prSet/>
      <dgm:spPr/>
      <dgm:t>
        <a:bodyPr/>
        <a:lstStyle/>
        <a:p>
          <a:endParaRPr lang="hu-HU"/>
        </a:p>
      </dgm:t>
    </dgm:pt>
    <dgm:pt modelId="{082A8AAD-A6A2-4713-8CED-256D4123CED8}">
      <dgm:prSet phldrT="[Szöveg]"/>
      <dgm:spPr/>
      <dgm:t>
        <a:bodyPr/>
        <a:lstStyle/>
        <a:p>
          <a:r>
            <a:rPr lang="hu-HU" dirty="0"/>
            <a:t>Publikáció</a:t>
          </a:r>
        </a:p>
      </dgm:t>
    </dgm:pt>
    <dgm:pt modelId="{D02B4911-DCF2-49A0-8C79-40709DD52A32}" type="parTrans" cxnId="{6564910A-ECAA-4858-B3FA-B38D9AE5B00F}">
      <dgm:prSet/>
      <dgm:spPr/>
      <dgm:t>
        <a:bodyPr/>
        <a:lstStyle/>
        <a:p>
          <a:endParaRPr lang="hu-HU"/>
        </a:p>
      </dgm:t>
    </dgm:pt>
    <dgm:pt modelId="{DC8EC1D5-0C1B-49BD-B0BB-28391FFC3FE7}" type="sibTrans" cxnId="{6564910A-ECAA-4858-B3FA-B38D9AE5B00F}">
      <dgm:prSet/>
      <dgm:spPr/>
      <dgm:t>
        <a:bodyPr/>
        <a:lstStyle/>
        <a:p>
          <a:endParaRPr lang="hu-HU"/>
        </a:p>
      </dgm:t>
    </dgm:pt>
    <dgm:pt modelId="{07D143A8-5411-4C3B-A417-CDBC3381EEA6}">
      <dgm:prSet phldrT="[Szöveg]"/>
      <dgm:spPr/>
      <dgm:t>
        <a:bodyPr/>
        <a:lstStyle/>
        <a:p>
          <a:r>
            <a:rPr lang="hu-HU" dirty="0"/>
            <a:t>Értékelés, </a:t>
          </a:r>
          <a:r>
            <a:rPr lang="hu-HU" dirty="0" err="1"/>
            <a:t>scoring</a:t>
          </a:r>
          <a:endParaRPr lang="hu-HU" dirty="0"/>
        </a:p>
      </dgm:t>
    </dgm:pt>
    <dgm:pt modelId="{801ACC0F-DFEC-4C56-8308-12E40A53B995}" type="parTrans" cxnId="{81FB8A7C-20BF-4F37-A029-7CB401A99327}">
      <dgm:prSet/>
      <dgm:spPr/>
      <dgm:t>
        <a:bodyPr/>
        <a:lstStyle/>
        <a:p>
          <a:endParaRPr lang="hu-HU"/>
        </a:p>
      </dgm:t>
    </dgm:pt>
    <dgm:pt modelId="{D88432BB-C02F-49BC-B4EF-0D0C6D92C8DA}" type="sibTrans" cxnId="{81FB8A7C-20BF-4F37-A029-7CB401A99327}">
      <dgm:prSet/>
      <dgm:spPr/>
      <dgm:t>
        <a:bodyPr/>
        <a:lstStyle/>
        <a:p>
          <a:endParaRPr lang="hu-HU"/>
        </a:p>
      </dgm:t>
    </dgm:pt>
    <dgm:pt modelId="{14989095-0E14-4A55-9027-36BAC74A408C}" type="pres">
      <dgm:prSet presAssocID="{C30A2403-C7DA-4D0E-B61A-B6B9D70D580F}" presName="linearFlow" presStyleCnt="0">
        <dgm:presLayoutVars>
          <dgm:resizeHandles val="exact"/>
        </dgm:presLayoutVars>
      </dgm:prSet>
      <dgm:spPr/>
    </dgm:pt>
    <dgm:pt modelId="{D17CE12A-98FB-40F5-A2B6-D7811ABB57B4}" type="pres">
      <dgm:prSet presAssocID="{DDEB3FE1-E958-4E5C-AC89-8F2F082038AA}" presName="node" presStyleLbl="node1" presStyleIdx="0" presStyleCnt="7">
        <dgm:presLayoutVars>
          <dgm:bulletEnabled val="1"/>
        </dgm:presLayoutVars>
      </dgm:prSet>
      <dgm:spPr/>
    </dgm:pt>
    <dgm:pt modelId="{94A83BA5-CFBE-4207-A21C-37BF3BCDA413}" type="pres">
      <dgm:prSet presAssocID="{43B82E70-7DA5-430C-8E1F-D7A0AA4CBFEF}" presName="sibTrans" presStyleLbl="sibTrans2D1" presStyleIdx="0" presStyleCnt="6"/>
      <dgm:spPr/>
    </dgm:pt>
    <dgm:pt modelId="{BDA4867A-4B7A-4B82-B7A1-7C75A9CCCDED}" type="pres">
      <dgm:prSet presAssocID="{43B82E70-7DA5-430C-8E1F-D7A0AA4CBFEF}" presName="connectorText" presStyleLbl="sibTrans2D1" presStyleIdx="0" presStyleCnt="6"/>
      <dgm:spPr/>
    </dgm:pt>
    <dgm:pt modelId="{2B9948AB-2014-4035-9F2F-FCC17F75B1BE}" type="pres">
      <dgm:prSet presAssocID="{5245FE22-4ED0-4580-A6C0-799FF8C11657}" presName="node" presStyleLbl="node1" presStyleIdx="1" presStyleCnt="7">
        <dgm:presLayoutVars>
          <dgm:bulletEnabled val="1"/>
        </dgm:presLayoutVars>
      </dgm:prSet>
      <dgm:spPr/>
    </dgm:pt>
    <dgm:pt modelId="{70722B77-2A03-4909-857A-A250F3EFB239}" type="pres">
      <dgm:prSet presAssocID="{2CF3EF11-B35C-4BD8-A27A-3D9D91CDB029}" presName="sibTrans" presStyleLbl="sibTrans2D1" presStyleIdx="1" presStyleCnt="6"/>
      <dgm:spPr/>
    </dgm:pt>
    <dgm:pt modelId="{49FC8098-1E98-4D98-A758-E293E4BBBB5D}" type="pres">
      <dgm:prSet presAssocID="{2CF3EF11-B35C-4BD8-A27A-3D9D91CDB029}" presName="connectorText" presStyleLbl="sibTrans2D1" presStyleIdx="1" presStyleCnt="6"/>
      <dgm:spPr/>
    </dgm:pt>
    <dgm:pt modelId="{8358E149-93EE-4979-BD28-E4E027EDC65C}" type="pres">
      <dgm:prSet presAssocID="{0D9E9776-A81D-4E76-AA6A-8600DD961ED6}" presName="node" presStyleLbl="node1" presStyleIdx="2" presStyleCnt="7">
        <dgm:presLayoutVars>
          <dgm:bulletEnabled val="1"/>
        </dgm:presLayoutVars>
      </dgm:prSet>
      <dgm:spPr/>
    </dgm:pt>
    <dgm:pt modelId="{55A710B7-ED6D-411F-BC6E-85D36A8CCD44}" type="pres">
      <dgm:prSet presAssocID="{9F2570F7-C66F-44A7-921B-22ED1BFA1943}" presName="sibTrans" presStyleLbl="sibTrans2D1" presStyleIdx="2" presStyleCnt="6"/>
      <dgm:spPr/>
    </dgm:pt>
    <dgm:pt modelId="{1AA76328-8101-45DC-8281-88FCE2F40753}" type="pres">
      <dgm:prSet presAssocID="{9F2570F7-C66F-44A7-921B-22ED1BFA1943}" presName="connectorText" presStyleLbl="sibTrans2D1" presStyleIdx="2" presStyleCnt="6"/>
      <dgm:spPr/>
    </dgm:pt>
    <dgm:pt modelId="{187EEEA5-2355-4C5F-B4DF-E7DBCB2DF414}" type="pres">
      <dgm:prSet presAssocID="{5CBF5BBD-E267-4B41-84C6-6001F7502897}" presName="node" presStyleLbl="node1" presStyleIdx="3" presStyleCnt="7">
        <dgm:presLayoutVars>
          <dgm:bulletEnabled val="1"/>
        </dgm:presLayoutVars>
      </dgm:prSet>
      <dgm:spPr/>
    </dgm:pt>
    <dgm:pt modelId="{A99EA166-55CF-40CF-8EBB-790FD0C09273}" type="pres">
      <dgm:prSet presAssocID="{C8534814-E533-4B17-9580-C6D8A585DD70}" presName="sibTrans" presStyleLbl="sibTrans2D1" presStyleIdx="3" presStyleCnt="6"/>
      <dgm:spPr/>
    </dgm:pt>
    <dgm:pt modelId="{17F566E1-43CD-4423-A963-2197E3FBFB2D}" type="pres">
      <dgm:prSet presAssocID="{C8534814-E533-4B17-9580-C6D8A585DD70}" presName="connectorText" presStyleLbl="sibTrans2D1" presStyleIdx="3" presStyleCnt="6"/>
      <dgm:spPr/>
    </dgm:pt>
    <dgm:pt modelId="{2B70AC09-C271-44CC-901C-8BC27D785BDC}" type="pres">
      <dgm:prSet presAssocID="{DC2A64AD-AF3B-4EC2-8F84-F9234F457AAB}" presName="node" presStyleLbl="node1" presStyleIdx="4" presStyleCnt="7">
        <dgm:presLayoutVars>
          <dgm:bulletEnabled val="1"/>
        </dgm:presLayoutVars>
      </dgm:prSet>
      <dgm:spPr/>
    </dgm:pt>
    <dgm:pt modelId="{91003186-872C-4B09-842D-78B30E1DA976}" type="pres">
      <dgm:prSet presAssocID="{9EC177D7-D57C-46E6-AB96-631680C3A8CF}" presName="sibTrans" presStyleLbl="sibTrans2D1" presStyleIdx="4" presStyleCnt="6"/>
      <dgm:spPr/>
    </dgm:pt>
    <dgm:pt modelId="{3A47D222-019E-4D25-B23F-B053CB38EAA8}" type="pres">
      <dgm:prSet presAssocID="{9EC177D7-D57C-46E6-AB96-631680C3A8CF}" presName="connectorText" presStyleLbl="sibTrans2D1" presStyleIdx="4" presStyleCnt="6"/>
      <dgm:spPr/>
    </dgm:pt>
    <dgm:pt modelId="{C15D73B1-03C2-4475-9770-9F569AAA2664}" type="pres">
      <dgm:prSet presAssocID="{07D143A8-5411-4C3B-A417-CDBC3381EEA6}" presName="node" presStyleLbl="node1" presStyleIdx="5" presStyleCnt="7">
        <dgm:presLayoutVars>
          <dgm:bulletEnabled val="1"/>
        </dgm:presLayoutVars>
      </dgm:prSet>
      <dgm:spPr/>
    </dgm:pt>
    <dgm:pt modelId="{07AF4694-9901-4C42-B4FE-9B144D951F55}" type="pres">
      <dgm:prSet presAssocID="{D88432BB-C02F-49BC-B4EF-0D0C6D92C8DA}" presName="sibTrans" presStyleLbl="sibTrans2D1" presStyleIdx="5" presStyleCnt="6"/>
      <dgm:spPr/>
    </dgm:pt>
    <dgm:pt modelId="{ECC5AAE7-6BF4-4D3E-ABE5-9FEB680B6670}" type="pres">
      <dgm:prSet presAssocID="{D88432BB-C02F-49BC-B4EF-0D0C6D92C8DA}" presName="connectorText" presStyleLbl="sibTrans2D1" presStyleIdx="5" presStyleCnt="6"/>
      <dgm:spPr/>
    </dgm:pt>
    <dgm:pt modelId="{3BDAD552-0F48-4F82-A76F-3DD4312810AE}" type="pres">
      <dgm:prSet presAssocID="{082A8AAD-A6A2-4713-8CED-256D4123CED8}" presName="node" presStyleLbl="node1" presStyleIdx="6" presStyleCnt="7">
        <dgm:presLayoutVars>
          <dgm:bulletEnabled val="1"/>
        </dgm:presLayoutVars>
      </dgm:prSet>
      <dgm:spPr/>
    </dgm:pt>
  </dgm:ptLst>
  <dgm:cxnLst>
    <dgm:cxn modelId="{6564910A-ECAA-4858-B3FA-B38D9AE5B00F}" srcId="{C30A2403-C7DA-4D0E-B61A-B6B9D70D580F}" destId="{082A8AAD-A6A2-4713-8CED-256D4123CED8}" srcOrd="6" destOrd="0" parTransId="{D02B4911-DCF2-49A0-8C79-40709DD52A32}" sibTransId="{DC8EC1D5-0C1B-49BD-B0BB-28391FFC3FE7}"/>
    <dgm:cxn modelId="{E504D70A-3B94-40FB-86FD-47200882F634}" type="presOf" srcId="{C8534814-E533-4B17-9580-C6D8A585DD70}" destId="{17F566E1-43CD-4423-A963-2197E3FBFB2D}" srcOrd="1" destOrd="0" presId="urn:microsoft.com/office/officeart/2005/8/layout/process2"/>
    <dgm:cxn modelId="{DB4B9220-6225-47EC-9B2F-C670E86C5447}" srcId="{C30A2403-C7DA-4D0E-B61A-B6B9D70D580F}" destId="{DC2A64AD-AF3B-4EC2-8F84-F9234F457AAB}" srcOrd="4" destOrd="0" parTransId="{AEAA7EBC-76AC-425B-8BD7-80C9FF6BC783}" sibTransId="{9EC177D7-D57C-46E6-AB96-631680C3A8CF}"/>
    <dgm:cxn modelId="{5CC75C24-968A-4DE2-B0A5-4B472B0AEBF1}" type="presOf" srcId="{43B82E70-7DA5-430C-8E1F-D7A0AA4CBFEF}" destId="{BDA4867A-4B7A-4B82-B7A1-7C75A9CCCDED}" srcOrd="1" destOrd="0" presId="urn:microsoft.com/office/officeart/2005/8/layout/process2"/>
    <dgm:cxn modelId="{8F191139-AF0F-4024-9202-D3BD964F6581}" type="presOf" srcId="{D88432BB-C02F-49BC-B4EF-0D0C6D92C8DA}" destId="{07AF4694-9901-4C42-B4FE-9B144D951F55}" srcOrd="0" destOrd="0" presId="urn:microsoft.com/office/officeart/2005/8/layout/process2"/>
    <dgm:cxn modelId="{8F23B23C-762F-4043-A483-F7CDC140E1CE}" srcId="{C30A2403-C7DA-4D0E-B61A-B6B9D70D580F}" destId="{DDEB3FE1-E958-4E5C-AC89-8F2F082038AA}" srcOrd="0" destOrd="0" parTransId="{27ABCAB9-854B-4807-A5B8-F1F304F51F38}" sibTransId="{43B82E70-7DA5-430C-8E1F-D7A0AA4CBFEF}"/>
    <dgm:cxn modelId="{9D3E7B42-DF4D-4463-B7EB-AD5F46325D85}" type="presOf" srcId="{9F2570F7-C66F-44A7-921B-22ED1BFA1943}" destId="{55A710B7-ED6D-411F-BC6E-85D36A8CCD44}" srcOrd="0" destOrd="0" presId="urn:microsoft.com/office/officeart/2005/8/layout/process2"/>
    <dgm:cxn modelId="{A3D1C048-F328-4B1F-BB4A-C8786D36427D}" type="presOf" srcId="{082A8AAD-A6A2-4713-8CED-256D4123CED8}" destId="{3BDAD552-0F48-4F82-A76F-3DD4312810AE}" srcOrd="0" destOrd="0" presId="urn:microsoft.com/office/officeart/2005/8/layout/process2"/>
    <dgm:cxn modelId="{A12BD749-BA45-412E-AB57-BFDD73EA0C2E}" type="presOf" srcId="{5245FE22-4ED0-4580-A6C0-799FF8C11657}" destId="{2B9948AB-2014-4035-9F2F-FCC17F75B1BE}" srcOrd="0" destOrd="0" presId="urn:microsoft.com/office/officeart/2005/8/layout/process2"/>
    <dgm:cxn modelId="{81FB8A7C-20BF-4F37-A029-7CB401A99327}" srcId="{C30A2403-C7DA-4D0E-B61A-B6B9D70D580F}" destId="{07D143A8-5411-4C3B-A417-CDBC3381EEA6}" srcOrd="5" destOrd="0" parTransId="{801ACC0F-DFEC-4C56-8308-12E40A53B995}" sibTransId="{D88432BB-C02F-49BC-B4EF-0D0C6D92C8DA}"/>
    <dgm:cxn modelId="{8E69B17E-9DD3-4441-9EB5-9A774167B821}" srcId="{C30A2403-C7DA-4D0E-B61A-B6B9D70D580F}" destId="{5245FE22-4ED0-4580-A6C0-799FF8C11657}" srcOrd="1" destOrd="0" parTransId="{4EE04850-0E8D-4B0E-84BA-C47EA365584F}" sibTransId="{2CF3EF11-B35C-4BD8-A27A-3D9D91CDB029}"/>
    <dgm:cxn modelId="{669FF680-9CAE-4407-9667-C4CCFC429D01}" type="presOf" srcId="{2CF3EF11-B35C-4BD8-A27A-3D9D91CDB029}" destId="{49FC8098-1E98-4D98-A758-E293E4BBBB5D}" srcOrd="1" destOrd="0" presId="urn:microsoft.com/office/officeart/2005/8/layout/process2"/>
    <dgm:cxn modelId="{823FB889-150B-44FE-BB7D-E55A839EB12A}" type="presOf" srcId="{C8534814-E533-4B17-9580-C6D8A585DD70}" destId="{A99EA166-55CF-40CF-8EBB-790FD0C09273}" srcOrd="0" destOrd="0" presId="urn:microsoft.com/office/officeart/2005/8/layout/process2"/>
    <dgm:cxn modelId="{A3E9D98D-B23E-403E-90E3-846FDB2B0535}" type="presOf" srcId="{9EC177D7-D57C-46E6-AB96-631680C3A8CF}" destId="{3A47D222-019E-4D25-B23F-B053CB38EAA8}" srcOrd="1" destOrd="0" presId="urn:microsoft.com/office/officeart/2005/8/layout/process2"/>
    <dgm:cxn modelId="{92699E92-1A58-4157-80AE-E0904D7DE554}" type="presOf" srcId="{D88432BB-C02F-49BC-B4EF-0D0C6D92C8DA}" destId="{ECC5AAE7-6BF4-4D3E-ABE5-9FEB680B6670}" srcOrd="1" destOrd="0" presId="urn:microsoft.com/office/officeart/2005/8/layout/process2"/>
    <dgm:cxn modelId="{9F0DB094-8FA3-4125-809B-0C3DFACB420D}" srcId="{C30A2403-C7DA-4D0E-B61A-B6B9D70D580F}" destId="{0D9E9776-A81D-4E76-AA6A-8600DD961ED6}" srcOrd="2" destOrd="0" parTransId="{FD0DA3BA-A7A7-4D45-85C1-03008BF04FB6}" sibTransId="{9F2570F7-C66F-44A7-921B-22ED1BFA1943}"/>
    <dgm:cxn modelId="{A13A2095-1D71-46EC-9C7C-5F9BA8014DBB}" type="presOf" srcId="{2CF3EF11-B35C-4BD8-A27A-3D9D91CDB029}" destId="{70722B77-2A03-4909-857A-A250F3EFB239}" srcOrd="0" destOrd="0" presId="urn:microsoft.com/office/officeart/2005/8/layout/process2"/>
    <dgm:cxn modelId="{5CD702A4-FEE9-4D5D-993B-61AEE6B0E1CF}" type="presOf" srcId="{DDEB3FE1-E958-4E5C-AC89-8F2F082038AA}" destId="{D17CE12A-98FB-40F5-A2B6-D7811ABB57B4}" srcOrd="0" destOrd="0" presId="urn:microsoft.com/office/officeart/2005/8/layout/process2"/>
    <dgm:cxn modelId="{077763A9-9CA0-4EF7-8820-179DEBF75BD3}" type="presOf" srcId="{9EC177D7-D57C-46E6-AB96-631680C3A8CF}" destId="{91003186-872C-4B09-842D-78B30E1DA976}" srcOrd="0" destOrd="0" presId="urn:microsoft.com/office/officeart/2005/8/layout/process2"/>
    <dgm:cxn modelId="{7A8657B0-D955-471C-B2E4-E12B64A66DE0}" type="presOf" srcId="{5CBF5BBD-E267-4B41-84C6-6001F7502897}" destId="{187EEEA5-2355-4C5F-B4DF-E7DBCB2DF414}" srcOrd="0" destOrd="0" presId="urn:microsoft.com/office/officeart/2005/8/layout/process2"/>
    <dgm:cxn modelId="{3CBA32BF-4DC2-4601-88CD-41DE1958E928}" type="presOf" srcId="{C30A2403-C7DA-4D0E-B61A-B6B9D70D580F}" destId="{14989095-0E14-4A55-9027-36BAC74A408C}" srcOrd="0" destOrd="0" presId="urn:microsoft.com/office/officeart/2005/8/layout/process2"/>
    <dgm:cxn modelId="{0AA3DFC5-8410-4093-A079-2B9550A801C4}" type="presOf" srcId="{0D9E9776-A81D-4E76-AA6A-8600DD961ED6}" destId="{8358E149-93EE-4979-BD28-E4E027EDC65C}" srcOrd="0" destOrd="0" presId="urn:microsoft.com/office/officeart/2005/8/layout/process2"/>
    <dgm:cxn modelId="{813348C9-AE6C-4C92-B408-9CFF480F5704}" type="presOf" srcId="{DC2A64AD-AF3B-4EC2-8F84-F9234F457AAB}" destId="{2B70AC09-C271-44CC-901C-8BC27D785BDC}" srcOrd="0" destOrd="0" presId="urn:microsoft.com/office/officeart/2005/8/layout/process2"/>
    <dgm:cxn modelId="{0DA176DA-2C23-489B-A6D9-A6E1607651D4}" type="presOf" srcId="{9F2570F7-C66F-44A7-921B-22ED1BFA1943}" destId="{1AA76328-8101-45DC-8281-88FCE2F40753}" srcOrd="1" destOrd="0" presId="urn:microsoft.com/office/officeart/2005/8/layout/process2"/>
    <dgm:cxn modelId="{1D45AAE9-735E-43FD-9674-3C83A86FDBCB}" srcId="{C30A2403-C7DA-4D0E-B61A-B6B9D70D580F}" destId="{5CBF5BBD-E267-4B41-84C6-6001F7502897}" srcOrd="3" destOrd="0" parTransId="{DB314169-6895-4D52-856E-DBB50464E46E}" sibTransId="{C8534814-E533-4B17-9580-C6D8A585DD70}"/>
    <dgm:cxn modelId="{5A1F63ED-CD60-462E-AF10-6BDF5E3A9894}" type="presOf" srcId="{43B82E70-7DA5-430C-8E1F-D7A0AA4CBFEF}" destId="{94A83BA5-CFBE-4207-A21C-37BF3BCDA413}" srcOrd="0" destOrd="0" presId="urn:microsoft.com/office/officeart/2005/8/layout/process2"/>
    <dgm:cxn modelId="{8FC76EF5-CE77-486B-8231-2E4C373460A1}" type="presOf" srcId="{07D143A8-5411-4C3B-A417-CDBC3381EEA6}" destId="{C15D73B1-03C2-4475-9770-9F569AAA2664}" srcOrd="0" destOrd="0" presId="urn:microsoft.com/office/officeart/2005/8/layout/process2"/>
    <dgm:cxn modelId="{6FE6E7BA-7806-40AB-8E60-D65CAA194DA4}" type="presParOf" srcId="{14989095-0E14-4A55-9027-36BAC74A408C}" destId="{D17CE12A-98FB-40F5-A2B6-D7811ABB57B4}" srcOrd="0" destOrd="0" presId="urn:microsoft.com/office/officeart/2005/8/layout/process2"/>
    <dgm:cxn modelId="{52A090B6-EBAF-4248-8E2D-BF70144CA73A}" type="presParOf" srcId="{14989095-0E14-4A55-9027-36BAC74A408C}" destId="{94A83BA5-CFBE-4207-A21C-37BF3BCDA413}" srcOrd="1" destOrd="0" presId="urn:microsoft.com/office/officeart/2005/8/layout/process2"/>
    <dgm:cxn modelId="{D4F0B260-C69C-414A-B4FC-81576D596608}" type="presParOf" srcId="{94A83BA5-CFBE-4207-A21C-37BF3BCDA413}" destId="{BDA4867A-4B7A-4B82-B7A1-7C75A9CCCDED}" srcOrd="0" destOrd="0" presId="urn:microsoft.com/office/officeart/2005/8/layout/process2"/>
    <dgm:cxn modelId="{EB97C592-656D-42F3-9C24-F3B59FE8AAD2}" type="presParOf" srcId="{14989095-0E14-4A55-9027-36BAC74A408C}" destId="{2B9948AB-2014-4035-9F2F-FCC17F75B1BE}" srcOrd="2" destOrd="0" presId="urn:microsoft.com/office/officeart/2005/8/layout/process2"/>
    <dgm:cxn modelId="{A0BD54CF-CFA1-4B3B-8ED9-7FB5DF0DC472}" type="presParOf" srcId="{14989095-0E14-4A55-9027-36BAC74A408C}" destId="{70722B77-2A03-4909-857A-A250F3EFB239}" srcOrd="3" destOrd="0" presId="urn:microsoft.com/office/officeart/2005/8/layout/process2"/>
    <dgm:cxn modelId="{766EA84A-B704-41A2-A4E8-32FFE64D8848}" type="presParOf" srcId="{70722B77-2A03-4909-857A-A250F3EFB239}" destId="{49FC8098-1E98-4D98-A758-E293E4BBBB5D}" srcOrd="0" destOrd="0" presId="urn:microsoft.com/office/officeart/2005/8/layout/process2"/>
    <dgm:cxn modelId="{651443B3-0A9D-43E4-9869-33C5C0126EC9}" type="presParOf" srcId="{14989095-0E14-4A55-9027-36BAC74A408C}" destId="{8358E149-93EE-4979-BD28-E4E027EDC65C}" srcOrd="4" destOrd="0" presId="urn:microsoft.com/office/officeart/2005/8/layout/process2"/>
    <dgm:cxn modelId="{6594B5E7-71A4-446A-838E-095F41245E99}" type="presParOf" srcId="{14989095-0E14-4A55-9027-36BAC74A408C}" destId="{55A710B7-ED6D-411F-BC6E-85D36A8CCD44}" srcOrd="5" destOrd="0" presId="urn:microsoft.com/office/officeart/2005/8/layout/process2"/>
    <dgm:cxn modelId="{32950479-3C9F-43D7-B465-194A7FB32DDF}" type="presParOf" srcId="{55A710B7-ED6D-411F-BC6E-85D36A8CCD44}" destId="{1AA76328-8101-45DC-8281-88FCE2F40753}" srcOrd="0" destOrd="0" presId="urn:microsoft.com/office/officeart/2005/8/layout/process2"/>
    <dgm:cxn modelId="{ABFF1CF5-6687-4C00-8944-D7C7CD96ED0A}" type="presParOf" srcId="{14989095-0E14-4A55-9027-36BAC74A408C}" destId="{187EEEA5-2355-4C5F-B4DF-E7DBCB2DF414}" srcOrd="6" destOrd="0" presId="urn:microsoft.com/office/officeart/2005/8/layout/process2"/>
    <dgm:cxn modelId="{99BC0EE5-EC3C-407E-A0A9-5A0236A981FD}" type="presParOf" srcId="{14989095-0E14-4A55-9027-36BAC74A408C}" destId="{A99EA166-55CF-40CF-8EBB-790FD0C09273}" srcOrd="7" destOrd="0" presId="urn:microsoft.com/office/officeart/2005/8/layout/process2"/>
    <dgm:cxn modelId="{EC140857-FEA8-49B6-836A-BE006A493E20}" type="presParOf" srcId="{A99EA166-55CF-40CF-8EBB-790FD0C09273}" destId="{17F566E1-43CD-4423-A963-2197E3FBFB2D}" srcOrd="0" destOrd="0" presId="urn:microsoft.com/office/officeart/2005/8/layout/process2"/>
    <dgm:cxn modelId="{9E5DBC66-33D3-438E-A782-541C254C558B}" type="presParOf" srcId="{14989095-0E14-4A55-9027-36BAC74A408C}" destId="{2B70AC09-C271-44CC-901C-8BC27D785BDC}" srcOrd="8" destOrd="0" presId="urn:microsoft.com/office/officeart/2005/8/layout/process2"/>
    <dgm:cxn modelId="{FCE0B956-FAA2-4573-922D-C92DA1E82BC1}" type="presParOf" srcId="{14989095-0E14-4A55-9027-36BAC74A408C}" destId="{91003186-872C-4B09-842D-78B30E1DA976}" srcOrd="9" destOrd="0" presId="urn:microsoft.com/office/officeart/2005/8/layout/process2"/>
    <dgm:cxn modelId="{1EBA8689-5D86-449A-9F0D-FB6AF5C19343}" type="presParOf" srcId="{91003186-872C-4B09-842D-78B30E1DA976}" destId="{3A47D222-019E-4D25-B23F-B053CB38EAA8}" srcOrd="0" destOrd="0" presId="urn:microsoft.com/office/officeart/2005/8/layout/process2"/>
    <dgm:cxn modelId="{11131601-15F3-4C00-BD16-3D87ED67C43D}" type="presParOf" srcId="{14989095-0E14-4A55-9027-36BAC74A408C}" destId="{C15D73B1-03C2-4475-9770-9F569AAA2664}" srcOrd="10" destOrd="0" presId="urn:microsoft.com/office/officeart/2005/8/layout/process2"/>
    <dgm:cxn modelId="{1A3D6AFD-A062-4B57-A723-E8BA1205305D}" type="presParOf" srcId="{14989095-0E14-4A55-9027-36BAC74A408C}" destId="{07AF4694-9901-4C42-B4FE-9B144D951F55}" srcOrd="11" destOrd="0" presId="urn:microsoft.com/office/officeart/2005/8/layout/process2"/>
    <dgm:cxn modelId="{C300D512-13C7-43AA-959C-8CBC359E7AAC}" type="presParOf" srcId="{07AF4694-9901-4C42-B4FE-9B144D951F55}" destId="{ECC5AAE7-6BF4-4D3E-ABE5-9FEB680B6670}" srcOrd="0" destOrd="0" presId="urn:microsoft.com/office/officeart/2005/8/layout/process2"/>
    <dgm:cxn modelId="{119E2F26-9836-41FA-95E8-C5AC2C13D773}" type="presParOf" srcId="{14989095-0E14-4A55-9027-36BAC74A408C}" destId="{3BDAD552-0F48-4F82-A76F-3DD4312810AE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CE12A-98FB-40F5-A2B6-D7811ABB57B4}">
      <dsp:nvSpPr>
        <dsp:cNvPr id="0" name=""/>
        <dsp:cNvSpPr/>
      </dsp:nvSpPr>
      <dsp:spPr>
        <a:xfrm>
          <a:off x="4300465" y="676"/>
          <a:ext cx="1987693" cy="554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Adat beszerzése</a:t>
          </a:r>
        </a:p>
      </dsp:txBody>
      <dsp:txXfrm>
        <a:off x="4316693" y="16904"/>
        <a:ext cx="1955237" cy="521604"/>
      </dsp:txXfrm>
    </dsp:sp>
    <dsp:sp modelId="{94A83BA5-CFBE-4207-A21C-37BF3BCDA413}">
      <dsp:nvSpPr>
        <dsp:cNvPr id="0" name=""/>
        <dsp:cNvSpPr/>
      </dsp:nvSpPr>
      <dsp:spPr>
        <a:xfrm rot="5400000">
          <a:off x="5190426" y="568588"/>
          <a:ext cx="207772" cy="249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000" kern="1200"/>
        </a:p>
      </dsp:txBody>
      <dsp:txXfrm rot="-5400000">
        <a:off x="5219514" y="589365"/>
        <a:ext cx="149597" cy="145440"/>
      </dsp:txXfrm>
    </dsp:sp>
    <dsp:sp modelId="{2B9948AB-2014-4035-9F2F-FCC17F75B1BE}">
      <dsp:nvSpPr>
        <dsp:cNvPr id="0" name=""/>
        <dsp:cNvSpPr/>
      </dsp:nvSpPr>
      <dsp:spPr>
        <a:xfrm>
          <a:off x="4300465" y="831767"/>
          <a:ext cx="1987693" cy="554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Adat előkészítése (tisztítás, transzformáció)</a:t>
          </a:r>
        </a:p>
      </dsp:txBody>
      <dsp:txXfrm>
        <a:off x="4316693" y="847995"/>
        <a:ext cx="1955237" cy="521604"/>
      </dsp:txXfrm>
    </dsp:sp>
    <dsp:sp modelId="{70722B77-2A03-4909-857A-A250F3EFB239}">
      <dsp:nvSpPr>
        <dsp:cNvPr id="0" name=""/>
        <dsp:cNvSpPr/>
      </dsp:nvSpPr>
      <dsp:spPr>
        <a:xfrm rot="5400000">
          <a:off x="5190426" y="1399680"/>
          <a:ext cx="207772" cy="249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000" kern="1200"/>
        </a:p>
      </dsp:txBody>
      <dsp:txXfrm rot="-5400000">
        <a:off x="5219514" y="1420457"/>
        <a:ext cx="149597" cy="145440"/>
      </dsp:txXfrm>
    </dsp:sp>
    <dsp:sp modelId="{8358E149-93EE-4979-BD28-E4E027EDC65C}">
      <dsp:nvSpPr>
        <dsp:cNvPr id="0" name=""/>
        <dsp:cNvSpPr/>
      </dsp:nvSpPr>
      <dsp:spPr>
        <a:xfrm>
          <a:off x="4300465" y="1662859"/>
          <a:ext cx="1987693" cy="554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 err="1"/>
            <a:t>Feature</a:t>
          </a:r>
          <a:r>
            <a:rPr lang="hu-HU" sz="1400" kern="1200" dirty="0"/>
            <a:t> kiválasztás</a:t>
          </a:r>
        </a:p>
      </dsp:txBody>
      <dsp:txXfrm>
        <a:off x="4316693" y="1679087"/>
        <a:ext cx="1955237" cy="521604"/>
      </dsp:txXfrm>
    </dsp:sp>
    <dsp:sp modelId="{55A710B7-ED6D-411F-BC6E-85D36A8CCD44}">
      <dsp:nvSpPr>
        <dsp:cNvPr id="0" name=""/>
        <dsp:cNvSpPr/>
      </dsp:nvSpPr>
      <dsp:spPr>
        <a:xfrm rot="5400000">
          <a:off x="5190426" y="2230771"/>
          <a:ext cx="207772" cy="249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000" kern="1200"/>
        </a:p>
      </dsp:txBody>
      <dsp:txXfrm rot="-5400000">
        <a:off x="5219514" y="2251548"/>
        <a:ext cx="149597" cy="145440"/>
      </dsp:txXfrm>
    </dsp:sp>
    <dsp:sp modelId="{187EEEA5-2355-4C5F-B4DF-E7DBCB2DF414}">
      <dsp:nvSpPr>
        <dsp:cNvPr id="0" name=""/>
        <dsp:cNvSpPr/>
      </dsp:nvSpPr>
      <dsp:spPr>
        <a:xfrm>
          <a:off x="4300465" y="2493950"/>
          <a:ext cx="1987693" cy="554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Algoritmus kiválasztása és alkalmazása</a:t>
          </a:r>
        </a:p>
      </dsp:txBody>
      <dsp:txXfrm>
        <a:off x="4316693" y="2510178"/>
        <a:ext cx="1955237" cy="521604"/>
      </dsp:txXfrm>
    </dsp:sp>
    <dsp:sp modelId="{A99EA166-55CF-40CF-8EBB-790FD0C09273}">
      <dsp:nvSpPr>
        <dsp:cNvPr id="0" name=""/>
        <dsp:cNvSpPr/>
      </dsp:nvSpPr>
      <dsp:spPr>
        <a:xfrm rot="5400000">
          <a:off x="5190426" y="3061862"/>
          <a:ext cx="207772" cy="249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000" kern="1200"/>
        </a:p>
      </dsp:txBody>
      <dsp:txXfrm rot="-5400000">
        <a:off x="5219514" y="3082639"/>
        <a:ext cx="149597" cy="145440"/>
      </dsp:txXfrm>
    </dsp:sp>
    <dsp:sp modelId="{2B70AC09-C271-44CC-901C-8BC27D785BDC}">
      <dsp:nvSpPr>
        <dsp:cNvPr id="0" name=""/>
        <dsp:cNvSpPr/>
      </dsp:nvSpPr>
      <dsp:spPr>
        <a:xfrm>
          <a:off x="4300465" y="3325041"/>
          <a:ext cx="1987693" cy="554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Betanítás</a:t>
          </a:r>
        </a:p>
      </dsp:txBody>
      <dsp:txXfrm>
        <a:off x="4316693" y="3341269"/>
        <a:ext cx="1955237" cy="521604"/>
      </dsp:txXfrm>
    </dsp:sp>
    <dsp:sp modelId="{91003186-872C-4B09-842D-78B30E1DA976}">
      <dsp:nvSpPr>
        <dsp:cNvPr id="0" name=""/>
        <dsp:cNvSpPr/>
      </dsp:nvSpPr>
      <dsp:spPr>
        <a:xfrm rot="5400000">
          <a:off x="5190426" y="3892954"/>
          <a:ext cx="207772" cy="249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000" kern="1200"/>
        </a:p>
      </dsp:txBody>
      <dsp:txXfrm rot="-5400000">
        <a:off x="5219514" y="3913731"/>
        <a:ext cx="149597" cy="145440"/>
      </dsp:txXfrm>
    </dsp:sp>
    <dsp:sp modelId="{C15D73B1-03C2-4475-9770-9F569AAA2664}">
      <dsp:nvSpPr>
        <dsp:cNvPr id="0" name=""/>
        <dsp:cNvSpPr/>
      </dsp:nvSpPr>
      <dsp:spPr>
        <a:xfrm>
          <a:off x="4300465" y="4156133"/>
          <a:ext cx="1987693" cy="554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Értékelés, </a:t>
          </a:r>
          <a:r>
            <a:rPr lang="hu-HU" sz="1400" kern="1200" dirty="0" err="1"/>
            <a:t>scoring</a:t>
          </a:r>
          <a:endParaRPr lang="hu-HU" sz="1400" kern="1200" dirty="0"/>
        </a:p>
      </dsp:txBody>
      <dsp:txXfrm>
        <a:off x="4316693" y="4172361"/>
        <a:ext cx="1955237" cy="521604"/>
      </dsp:txXfrm>
    </dsp:sp>
    <dsp:sp modelId="{07AF4694-9901-4C42-B4FE-9B144D951F55}">
      <dsp:nvSpPr>
        <dsp:cNvPr id="0" name=""/>
        <dsp:cNvSpPr/>
      </dsp:nvSpPr>
      <dsp:spPr>
        <a:xfrm rot="5400000">
          <a:off x="5190426" y="4724045"/>
          <a:ext cx="207772" cy="249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000" kern="1200"/>
        </a:p>
      </dsp:txBody>
      <dsp:txXfrm rot="-5400000">
        <a:off x="5219514" y="4744822"/>
        <a:ext cx="149597" cy="145440"/>
      </dsp:txXfrm>
    </dsp:sp>
    <dsp:sp modelId="{3BDAD552-0F48-4F82-A76F-3DD4312810AE}">
      <dsp:nvSpPr>
        <dsp:cNvPr id="0" name=""/>
        <dsp:cNvSpPr/>
      </dsp:nvSpPr>
      <dsp:spPr>
        <a:xfrm>
          <a:off x="4300465" y="4987224"/>
          <a:ext cx="1987693" cy="554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Publikáció</a:t>
          </a:r>
        </a:p>
      </dsp:txBody>
      <dsp:txXfrm>
        <a:off x="4316693" y="5003452"/>
        <a:ext cx="1955237" cy="521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B1550C7D-D079-4D10-97A0-918F22F377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B3F4185-E3C4-44A7-9309-C97D1C8CBF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CFA94-4B28-41BF-8DE1-7EAEEFF71797}" type="datetimeFigureOut">
              <a:rPr lang="hu-HU" smtClean="0"/>
              <a:t>2020. 07. 05.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FB68F03-B57C-4FD4-9AFA-AB94043676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B2E5253-9798-4700-B391-1BC7B7AAEF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9207B-AD10-4B00-A5A1-D6690C7D59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6639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EA756-BD24-1B47-9390-448DC521E8F4}" type="datetimeFigureOut">
              <a:rPr lang="en-US" smtClean="0"/>
              <a:t>7/5/20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2CEE8-0B49-3F42-AE17-BFB0B230F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ow-old.net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19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0638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4371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7/5/20 9:51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32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Az </a:t>
            </a:r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Studio</a:t>
            </a:r>
            <a:r>
              <a:rPr lang="hu-HU" dirty="0"/>
              <a:t> leegyszerűsíti a gépi tanulást azáltal, hogy egy </a:t>
            </a:r>
            <a:r>
              <a:rPr lang="hu-HU" dirty="0" err="1"/>
              <a:t>drag</a:t>
            </a:r>
            <a:r>
              <a:rPr lang="hu-HU" dirty="0"/>
              <a:t>-and-</a:t>
            </a:r>
            <a:r>
              <a:rPr lang="hu-HU" dirty="0" err="1"/>
              <a:t>drop</a:t>
            </a:r>
            <a:r>
              <a:rPr lang="hu-HU" dirty="0"/>
              <a:t> modellt biztosít, amelyben a munkafolyamatot építi. Az ML </a:t>
            </a:r>
            <a:r>
              <a:rPr lang="hu-HU" dirty="0" err="1"/>
              <a:t>Studio</a:t>
            </a:r>
            <a:r>
              <a:rPr lang="hu-HU" dirty="0"/>
              <a:t> és a munkafolyamatok modellezéséhez kínált modulok gazdag választékával gyakran kifinomult modelleket építhet egyetlen kódsor beírása nélkül. Ez azonban lehetővé teszi az R és Python kód betöltését bárhol a munkafolyamatba, így végtelen rugalmasságot biztosít a modellben.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7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 Studio provides canned implementations of 25 of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classic algorithms used in machine learning.  It divides them into four categories.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 detection is the identification of items, events, or observations which do not conform to an expected pattern or other items in a dataset. A classic example is examining a dataset representing banking transactions and detecting potentially fraudulent transactions in that group.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algorithms seek to establish and quantify relationships between variables. By establishing a relationship between a dependent variable and one or more independent variables, regression analysis can enable the value of a dependent variable to be predicted given a set of inputs with a quantifiable accuracy. A great example can be seen at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https://how-old.net/#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site that lets you upload a photo and then guesses your age with uncanny accuracy. The site uses Azure Machine Learning and combines classic regression with advanced image recognition.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purpose of classification algorithms is to identify the category to which an observation belongs based on training data consisting of observations which have already been classified (assigned to a category). A great example is determining whether an e-mail belongs to the "spam" category or the "not-spam" category.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 seeks to group a set of objects in such a way that objects in the same group (called a cluster) are more similar to each other than to those in other groups (clusters).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94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0108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422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5353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1613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5304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95331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84187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715251" y="2471458"/>
            <a:ext cx="4126624" cy="11726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700" b="1" baseline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PRESENTATION SLIDE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740191" y="3778112"/>
            <a:ext cx="3656120" cy="453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751328" y="4462225"/>
            <a:ext cx="3431022" cy="378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SPEAKER: ANOTHER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397" y="6356350"/>
            <a:ext cx="15090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C6CC35-9E77-E043-AA55-7F9B9B29F780}" type="datetime1">
              <a:rPr lang="en-GB" smtClean="0"/>
              <a:pPr/>
              <a:t>05/07/2020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CFAC09-9891-B14F-8C60-CFC3102B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98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1360943" y="6467128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900" smtClean="0">
                <a:solidFill>
                  <a:srgbClr val="FFFFFF"/>
                </a:solidFill>
                <a:latin typeface="Titillium" pitchFamily="50" charset="0"/>
              </a:rPr>
              <a:pPr algn="ctr"/>
              <a:t>‹#›</a:t>
            </a:fld>
            <a:endParaRPr lang="en-GB" sz="900" dirty="0">
              <a:solidFill>
                <a:srgbClr val="FFFFFF"/>
              </a:solidFill>
              <a:latin typeface="Titillium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541719"/>
            <a:ext cx="787290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393" y="1196976"/>
            <a:ext cx="7872908" cy="4176713"/>
          </a:xfrm>
          <a:prstGeom prst="rect">
            <a:avLst/>
          </a:prstGeom>
        </p:spPr>
        <p:txBody>
          <a:bodyPr/>
          <a:lstStyle>
            <a:lvl1pPr marL="0" indent="-180000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480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2pPr>
            <a:lvl3pPr indent="-180000">
              <a:lnSpc>
                <a:spcPct val="113000"/>
              </a:lnSpc>
              <a:buClr>
                <a:schemeClr val="tx2"/>
              </a:buClr>
              <a:defRPr sz="2000" baseline="0"/>
            </a:lvl3pPr>
            <a:lvl4pPr marL="16002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4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sz="2000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5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30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998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635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Ü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hu-HU" baseline="0"/>
              <a:t>Kép beszúrásához kattintson az ikonra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9" y="6465383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5"/>
            <a:ext cx="8804365" cy="1311128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1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8592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392" y="20190"/>
            <a:ext cx="10972800" cy="590931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916" y="1690688"/>
            <a:ext cx="11542195" cy="1870769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7644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97803" y="192881"/>
            <a:ext cx="10602518" cy="946528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91679" y="192880"/>
            <a:ext cx="9577084" cy="946529"/>
          </a:xfrm>
        </p:spPr>
        <p:txBody>
          <a:bodyPr/>
          <a:lstStyle>
            <a:lvl1pPr algn="l">
              <a:defRPr>
                <a:solidFill>
                  <a:srgbClr val="FFFEFF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11569" y="1315622"/>
            <a:ext cx="10588752" cy="4736186"/>
          </a:xfrm>
        </p:spPr>
        <p:txBody>
          <a:bodyPr anchor="t"/>
          <a:lstStyle>
            <a:lvl1pPr>
              <a:spcBef>
                <a:spcPts val="0"/>
              </a:spcBef>
              <a:defRPr sz="2200"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2C8E9A62-D1E9-4A62-88B6-97CE11E1E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31668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49353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09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rgbClr val="00A4EF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9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126869"/>
            <a:chOff x="3259545" y="1186483"/>
            <a:chExt cx="5666145" cy="4126869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12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683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68447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466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964" y="6356350"/>
            <a:ext cx="1528319" cy="365125"/>
          </a:xfrm>
        </p:spPr>
        <p:txBody>
          <a:bodyPr/>
          <a:lstStyle/>
          <a:p>
            <a:fld id="{B8E49ED0-4378-184F-BAC9-EC5E0D3E65AD}" type="datetime1">
              <a:rPr lang="en-GB" smtClean="0"/>
              <a:t>05/07/2020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199474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804"/>
            <a:ext cx="10515600" cy="838030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3316"/>
            <a:ext cx="10515600" cy="49858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83B829A4-4E44-47BB-849D-02B28621F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147575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645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939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6040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218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3933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39450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40926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6003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8365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027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677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05/07/2020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675096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05/07/2020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81814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>
            <a:extLst>
              <a:ext uri="{FF2B5EF4-FFF2-40B4-BE49-F238E27FC236}">
                <a16:creationId xmlns:a16="http://schemas.microsoft.com/office/drawing/2014/main" id="{37332630-382A-456F-B848-0C995D514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6374" y="0"/>
            <a:ext cx="13988374" cy="810143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05/07/2020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5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82B8DC-099D-4B7F-8078-5DB766A53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3200" y="2705100"/>
            <a:ext cx="5638800" cy="41529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05/07/2020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B64EBD-FA9E-4DFE-A04F-0632404FA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4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350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1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23393" y="541719"/>
            <a:ext cx="8359672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4" y="1196979"/>
            <a:ext cx="8328541" cy="4176713"/>
          </a:xfrm>
          <a:prstGeom prst="rect">
            <a:avLst/>
          </a:prstGeom>
        </p:spPr>
        <p:txBody>
          <a:bodyPr/>
          <a:lstStyle>
            <a:lvl1pPr marL="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  <a:lvl2pPr marL="647984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latin typeface="Titillium" charset="0"/>
                <a:ea typeface="Titillium" charset="0"/>
                <a:cs typeface="Titillium" charset="0"/>
              </a:defRPr>
            </a:lvl2pPr>
            <a:lvl3pPr indent="-179996">
              <a:lnSpc>
                <a:spcPct val="113000"/>
              </a:lnSpc>
              <a:buClr>
                <a:schemeClr val="tx2"/>
              </a:buClr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3pPr>
            <a:lvl4pPr marL="160016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>
                <a:latin typeface="Titillium" charset="0"/>
                <a:ea typeface="Titillium" charset="0"/>
                <a:cs typeface="Titillium" charset="0"/>
              </a:defRPr>
            </a:lvl4pPr>
            <a:lvl5pPr marL="1828754" indent="0">
              <a:buNone/>
              <a:defRPr/>
            </a:lvl5pPr>
            <a:lvl6pPr marL="2285943" indent="0">
              <a:buNone/>
              <a:defRPr/>
            </a:lvl6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52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E39A-1595-2A46-A5F2-0C90A4649103}" type="datetime1">
              <a:rPr lang="en-GB" smtClean="0"/>
              <a:t>05/07/2020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7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61" r:id="rId6"/>
    <p:sldLayoutId id="2147483658" r:id="rId7"/>
    <p:sldLayoutId id="2147483671" r:id="rId8"/>
    <p:sldLayoutId id="2147483672" r:id="rId9"/>
    <p:sldLayoutId id="2147483673" r:id="rId10"/>
    <p:sldLayoutId id="2147483677" r:id="rId11"/>
    <p:sldLayoutId id="2147483678" r:id="rId12"/>
    <p:sldLayoutId id="2147483681" r:id="rId13"/>
    <p:sldLayoutId id="2147483695" r:id="rId14"/>
    <p:sldLayoutId id="2147483697" r:id="rId15"/>
    <p:sldLayoutId id="2147483696" r:id="rId16"/>
    <p:sldLayoutId id="2147483694" r:id="rId17"/>
    <p:sldLayoutId id="214748369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0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tudio.azureml.net/" TargetMode="Externa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13063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3836432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hu-HU" sz="2800" dirty="0"/>
              <a:t>Gépi tanulás kódolás nélkül</a:t>
            </a:r>
            <a:endParaRPr lang="en-US" sz="26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9" y="3280603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3129" y="2490156"/>
            <a:ext cx="8804365" cy="1421928"/>
          </a:xfrm>
        </p:spPr>
        <p:txBody>
          <a:bodyPr/>
          <a:lstStyle/>
          <a:p>
            <a:r>
              <a:rPr lang="hu-HU" sz="4800" dirty="0" err="1"/>
              <a:t>Azure</a:t>
            </a:r>
            <a:r>
              <a:rPr lang="hu-HU" sz="4800" dirty="0"/>
              <a:t> </a:t>
            </a:r>
            <a:r>
              <a:rPr lang="hu-HU" sz="4800" dirty="0" err="1"/>
              <a:t>Machine</a:t>
            </a:r>
            <a:r>
              <a:rPr lang="hu-HU" sz="4800" dirty="0"/>
              <a:t> </a:t>
            </a:r>
            <a:r>
              <a:rPr lang="hu-HU" sz="4800" dirty="0" err="1"/>
              <a:t>Learning</a:t>
            </a:r>
            <a:r>
              <a:rPr lang="hu-HU" sz="4800" dirty="0"/>
              <a:t> </a:t>
            </a:r>
            <a:r>
              <a:rPr lang="hu-HU" sz="4800" dirty="0" err="1"/>
              <a:t>Studio</a:t>
            </a:r>
            <a:br>
              <a:rPr lang="hu-HU" sz="4800" dirty="0" err="1"/>
            </a:br>
            <a:r>
              <a:rPr lang="hu-HU" sz="4800" dirty="0" err="1"/>
              <a:t>(classic)</a:t>
            </a:r>
            <a:endParaRPr lang="en-US" sz="4800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E72153A-B9F5-4741-B1A4-56D7D12773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994" y="4677853"/>
            <a:ext cx="9461500" cy="480131"/>
          </a:xfrm>
        </p:spPr>
        <p:txBody>
          <a:bodyPr/>
          <a:lstStyle/>
          <a:p>
            <a:pPr marL="0" indent="0">
              <a:buNone/>
            </a:pPr>
            <a:r>
              <a:rPr lang="hu-HU" sz="2800"/>
              <a:t>Pál Tamás, Tarcsi Ádám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968A5E-DC06-4F5C-BA24-DA31E1C5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 vizualizációja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FA14930-8922-4BD3-9D85-7B53B5A36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00D36AC-6ED4-49A0-AD00-7B57F7824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0E78AE0-8D12-4DCF-AA6A-22C45DDF1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4" y="1315622"/>
            <a:ext cx="11898081" cy="52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Modellezés: tanító és teszt adatok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92038C-54C4-4E4C-956F-A97F2F719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0" y="1092288"/>
            <a:ext cx="11496693" cy="57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02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modell illesztése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128A436-A81D-4E5D-80B1-A3147F4AF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95" y="1114555"/>
            <a:ext cx="11403574" cy="557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1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Összehasonlítás másik modellel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966E792-D310-46D8-9A09-FBE306200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95" y="1124743"/>
            <a:ext cx="11517427" cy="556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37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Modellek „teljesítménygörbéi”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8EB98B2-349C-440E-AB01-A6E059244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97" y="1121182"/>
            <a:ext cx="11724154" cy="51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53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Részletes teljesítmény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BC1FF6E-7E75-4317-86B9-7B9E75919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95" y="2420888"/>
            <a:ext cx="1076631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76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 Service </a:t>
            </a:r>
            <a:r>
              <a:rPr lang="hu-HU" dirty="0" err="1"/>
              <a:t>prototipusának</a:t>
            </a:r>
            <a:r>
              <a:rPr lang="hu-HU" dirty="0"/>
              <a:t> elkészítése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17BE5558-F31D-4F6A-9039-0338D7A9D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5" y="1124745"/>
            <a:ext cx="6987938" cy="571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11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 Service csiszolása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A8AE85-CDCA-480D-89A4-C6CCA5689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32" y="1096956"/>
            <a:ext cx="8070146" cy="53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58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Közzététel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668D758-FE98-4792-92F6-CE2462DC6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" y="1268760"/>
            <a:ext cx="12058995" cy="480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31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3A004331-52CD-4FF1-9542-AD53AA61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Autó értékének előrejelzése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5105993B-3E18-4E1D-A2D7-69D2A4428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19D52BDC-7F49-41AC-A688-DD56CC09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92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9AEBF683-8BAD-44D3-BF57-D1FAE09F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Studio</a:t>
            </a:r>
            <a:endParaRPr lang="hu-HU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24166978-9186-4FD9-8FB5-4E78D0576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5877989" cy="4736186"/>
          </a:xfrm>
        </p:spPr>
        <p:txBody>
          <a:bodyPr>
            <a:normAutofit/>
          </a:bodyPr>
          <a:lstStyle/>
          <a:p>
            <a:r>
              <a:rPr lang="hu-HU" dirty="0"/>
              <a:t>Vizuális szerkesztő gépi tanulási modellek összeállításához, teszteléséhez, finomításához és telepítéséhez</a:t>
            </a:r>
          </a:p>
          <a:p>
            <a:r>
              <a:rPr lang="hu-HU" dirty="0"/>
              <a:t>Felhő alapú prediktív analitikai platform</a:t>
            </a:r>
          </a:p>
          <a:p>
            <a:r>
              <a:rPr lang="hu-HU" dirty="0"/>
              <a:t>Gépi tanulási megoldások készítéshez</a:t>
            </a:r>
          </a:p>
          <a:p>
            <a:r>
              <a:rPr lang="hu-HU" dirty="0"/>
              <a:t>Gyors modell fejlesztés, tesztelés és publikálás</a:t>
            </a:r>
          </a:p>
          <a:p>
            <a:r>
              <a:rPr lang="hu-HU" dirty="0"/>
              <a:t>Több száz modult tartalmaz</a:t>
            </a:r>
          </a:p>
          <a:p>
            <a:r>
              <a:rPr lang="hu-HU" dirty="0"/>
              <a:t>Többek között tartalmaz osztályozásra, regressziós algoritmusokat</a:t>
            </a:r>
          </a:p>
          <a:p>
            <a:r>
              <a:rPr lang="hu-HU" dirty="0"/>
              <a:t>Számos bemeneti formátumot támogat</a:t>
            </a:r>
          </a:p>
          <a:p>
            <a:r>
              <a:rPr lang="hu-HU" dirty="0"/>
              <a:t>Támogatja az R és a Pythont</a:t>
            </a:r>
          </a:p>
          <a:p>
            <a:r>
              <a:rPr lang="hu-HU" dirty="0"/>
              <a:t>Az elkészített megoldást Web szolgáltatás API segítségével publikálni tudjuk</a:t>
            </a:r>
          </a:p>
          <a:p>
            <a:r>
              <a:rPr lang="hu-HU" dirty="0"/>
              <a:t>Célközönsége: a széles tömeg: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masses</a:t>
            </a:r>
            <a:endParaRPr lang="hu-HU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6182FF7-FE20-4242-A38D-1378E2A9E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624" y="1825625"/>
            <a:ext cx="4222672" cy="36880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2005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1138AA25-1AE0-4828-BB62-0F3FB2A29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Új projekt létrehozása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0215F7FB-5F38-4685-9BC9-EEADBA1BA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731" y="2036636"/>
            <a:ext cx="5912539" cy="346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24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6B8D11-122C-49AD-BCF4-B792723EB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Új kísérlet létrehozása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94C45B6-376F-4B58-A0E6-C079F5862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Bal lent a +NEW gombra kattintva egy üres </a:t>
            </a:r>
            <a:r>
              <a:rPr lang="hu-HU" dirty="0" err="1"/>
              <a:t>Blank</a:t>
            </a:r>
            <a:r>
              <a:rPr lang="hu-HU" dirty="0"/>
              <a:t> </a:t>
            </a:r>
            <a:r>
              <a:rPr lang="hu-HU" dirty="0" err="1"/>
              <a:t>Experiment-et</a:t>
            </a:r>
            <a:r>
              <a:rPr lang="hu-HU" dirty="0"/>
              <a:t> választva.</a:t>
            </a:r>
          </a:p>
          <a:p>
            <a:r>
              <a:rPr lang="hu-HU" dirty="0"/>
              <a:t>Természetesen tallózhatunk már létező, publikus </a:t>
            </a:r>
            <a:r>
              <a:rPr lang="hu-HU" dirty="0" err="1"/>
              <a:t>experimenteket</a:t>
            </a:r>
            <a:r>
              <a:rPr lang="hu-HU" dirty="0"/>
              <a:t>, sablonokat is</a:t>
            </a:r>
          </a:p>
          <a:p>
            <a:endParaRPr lang="hu-HU" dirty="0"/>
          </a:p>
        </p:txBody>
      </p:sp>
      <p:pic>
        <p:nvPicPr>
          <p:cNvPr id="5" name="Kép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19777468-140A-4140-AC7D-A1EE9CA0B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60" y="2267524"/>
            <a:ext cx="10019048" cy="4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997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1DF8A9-BBBB-4E1E-B5AD-F1CE31D6A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Kísérlet létrehozása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A287822-998D-441F-9DF0-83AD14CE6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Nevezzük el: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32E1039-461F-4E9E-9270-44B17C548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228850"/>
            <a:ext cx="10134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5AC951-9753-4996-8423-1F65DE3D8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Adatmodell kiválasztása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544262-1C99-4ACC-B00D-26C75CF50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130968"/>
            <a:ext cx="10588752" cy="4920840"/>
          </a:xfrm>
        </p:spPr>
        <p:txBody>
          <a:bodyPr/>
          <a:lstStyle/>
          <a:p>
            <a:r>
              <a:rPr lang="hu-HU" dirty="0"/>
              <a:t>A bal oldali listában a </a:t>
            </a:r>
            <a:r>
              <a:rPr lang="hu-HU" dirty="0" err="1"/>
              <a:t>Saved</a:t>
            </a:r>
            <a:r>
              <a:rPr lang="hu-HU" dirty="0"/>
              <a:t> </a:t>
            </a:r>
            <a:r>
              <a:rPr lang="hu-HU" dirty="0" err="1"/>
              <a:t>Dataset</a:t>
            </a:r>
            <a:r>
              <a:rPr lang="hu-HU" dirty="0"/>
              <a:t>, minták közül kereséssel kiválaszthatjuk a </a:t>
            </a:r>
            <a:r>
              <a:rPr lang="hu-HU" b="1" dirty="0" err="1"/>
              <a:t>Automobile</a:t>
            </a:r>
            <a:r>
              <a:rPr lang="hu-HU" b="1" dirty="0"/>
              <a:t> </a:t>
            </a:r>
            <a:r>
              <a:rPr lang="hu-HU" b="1" dirty="0" err="1"/>
              <a:t>price</a:t>
            </a:r>
            <a:r>
              <a:rPr lang="hu-HU" b="1" dirty="0"/>
              <a:t> </a:t>
            </a:r>
            <a:r>
              <a:rPr lang="hu-HU" b="1" dirty="0" err="1"/>
              <a:t>data</a:t>
            </a:r>
            <a:r>
              <a:rPr lang="hu-HU" b="1" dirty="0"/>
              <a:t> (</a:t>
            </a:r>
            <a:r>
              <a:rPr lang="hu-HU" b="1" dirty="0" err="1"/>
              <a:t>Raw</a:t>
            </a:r>
            <a:r>
              <a:rPr lang="hu-HU" b="1" dirty="0"/>
              <a:t>)</a:t>
            </a:r>
            <a:r>
              <a:rPr lang="hu-HU" dirty="0"/>
              <a:t> </a:t>
            </a:r>
            <a:r>
              <a:rPr lang="hu-HU" dirty="0" err="1"/>
              <a:t>adatszetet</a:t>
            </a:r>
            <a:r>
              <a:rPr lang="hu-HU" dirty="0"/>
              <a:t>. 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Húzzuk be a </a:t>
            </a:r>
            <a:r>
              <a:rPr lang="hu-HU" dirty="0" err="1"/>
              <a:t>canvas-ra</a:t>
            </a:r>
            <a:r>
              <a:rPr lang="hu-HU" dirty="0"/>
              <a:t>:</a:t>
            </a:r>
          </a:p>
          <a:p>
            <a:endParaRPr lang="hu-HU" dirty="0"/>
          </a:p>
        </p:txBody>
      </p:sp>
      <p:pic>
        <p:nvPicPr>
          <p:cNvPr id="5" name="Kép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74914C11-2B21-4085-B8DC-A7E95F318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55" y="2211696"/>
            <a:ext cx="4446229" cy="2116618"/>
          </a:xfrm>
          <a:prstGeom prst="rect">
            <a:avLst/>
          </a:prstGeom>
        </p:spPr>
      </p:pic>
      <p:pic>
        <p:nvPicPr>
          <p:cNvPr id="7" name="Kép 6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CC651731-BA0D-4F9E-8121-646D3DE35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55" y="4950533"/>
            <a:ext cx="5810455" cy="172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45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AE4459-034F-4085-BD48-04CBF10C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 megtekintése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604914-B6AD-4CB7-B9AD-A3C05B65A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output </a:t>
            </a:r>
            <a:r>
              <a:rPr lang="hu-HU" dirty="0" err="1"/>
              <a:t>portjára</a:t>
            </a:r>
            <a:r>
              <a:rPr lang="hu-HU" dirty="0"/>
              <a:t> kattintva belenézhetünk az adatokba:</a:t>
            </a:r>
          </a:p>
        </p:txBody>
      </p:sp>
      <p:pic>
        <p:nvPicPr>
          <p:cNvPr id="5" name="Kép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E8A885BE-7D2D-4589-B25D-AC23AE462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9" y="2119954"/>
            <a:ext cx="3971429" cy="2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45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F1DDC5-F3B8-45DE-B4F4-9B8E31FF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5927AD-F88C-4BDB-9D63-41A83392A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price</a:t>
            </a:r>
            <a:r>
              <a:rPr lang="hu-HU" dirty="0"/>
              <a:t> (ár) oszlopot szeretnénk meghatározni:</a:t>
            </a:r>
          </a:p>
        </p:txBody>
      </p:sp>
      <p:pic>
        <p:nvPicPr>
          <p:cNvPr id="4" name="Kép 3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F91A215C-903C-4C29-9641-97E089A41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69" y="1925050"/>
            <a:ext cx="6472478" cy="46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62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A7CB19-C969-4636-9296-78B3804F4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 előfeldolgozása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CBC5E1-E4EA-4A7E-AB15-64179466A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Nincs tökéletes </a:t>
            </a:r>
            <a:r>
              <a:rPr lang="hu-HU" dirty="0" err="1"/>
              <a:t>dataset</a:t>
            </a:r>
            <a:r>
              <a:rPr lang="hu-HU" dirty="0"/>
              <a:t>, tisztításra, transzformációra mindig szükség van:</a:t>
            </a:r>
          </a:p>
          <a:p>
            <a:r>
              <a:rPr lang="hu-HU" dirty="0"/>
              <a:t>Data </a:t>
            </a:r>
            <a:r>
              <a:rPr lang="hu-HU" dirty="0" err="1"/>
              <a:t>Transformation</a:t>
            </a:r>
            <a:r>
              <a:rPr lang="hu-HU" dirty="0"/>
              <a:t> / </a:t>
            </a:r>
            <a:r>
              <a:rPr lang="hu-HU" dirty="0" err="1"/>
              <a:t>Manipulation</a:t>
            </a:r>
            <a:r>
              <a:rPr lang="hu-HU" dirty="0"/>
              <a:t> / </a:t>
            </a:r>
            <a:r>
              <a:rPr lang="hu-HU" dirty="0" err="1"/>
              <a:t>Select</a:t>
            </a:r>
            <a:r>
              <a:rPr lang="hu-HU" dirty="0"/>
              <a:t> </a:t>
            </a:r>
            <a:r>
              <a:rPr lang="hu-HU" dirty="0" err="1"/>
              <a:t>Columns</a:t>
            </a:r>
            <a:r>
              <a:rPr lang="hu-HU" dirty="0"/>
              <a:t> in </a:t>
            </a:r>
            <a:r>
              <a:rPr lang="hu-HU" dirty="0" err="1"/>
              <a:t>Dataset</a:t>
            </a:r>
            <a:endParaRPr lang="hu-HU" dirty="0"/>
          </a:p>
        </p:txBody>
      </p:sp>
      <p:pic>
        <p:nvPicPr>
          <p:cNvPr id="5" name="Kép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5CDE7CEF-F443-4D1C-9F8C-5DBB2A4F2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79" y="2554062"/>
            <a:ext cx="8761905" cy="3485714"/>
          </a:xfrm>
          <a:prstGeom prst="rect">
            <a:avLst/>
          </a:prstGeom>
        </p:spPr>
      </p:pic>
      <p:pic>
        <p:nvPicPr>
          <p:cNvPr id="7" name="Kép 6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AEDF9233-9A7A-47A7-88AE-5B71B5CF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283" y="4015929"/>
            <a:ext cx="2552381" cy="2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04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CF3AE5-504E-40E5-B3D3-CE93FB9DB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 előfeldolgozása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09F02980-CE0D-4B06-B5E8-D65EEF4B9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normalized-losses</a:t>
            </a:r>
            <a:r>
              <a:rPr lang="hu-HU" dirty="0"/>
              <a:t> oszlopot vegyük ki:</a:t>
            </a:r>
          </a:p>
        </p:txBody>
      </p:sp>
      <p:pic>
        <p:nvPicPr>
          <p:cNvPr id="9" name="Tartalom helye 6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0461A08E-C2B3-45FE-8408-541B64C9A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335" y="1645855"/>
            <a:ext cx="8571428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49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B7B9DD-AF02-41FD-B395-5103AC90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 előfeldolgozása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7E6B9FC-D298-4413-A506-7EE15F137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hiányzó adatok számos problémát okoznak, amennyiben nem tudjuk kijavítani azokat, ki kell vennünk azokat az elemzésből:</a:t>
            </a:r>
          </a:p>
        </p:txBody>
      </p:sp>
      <p:pic>
        <p:nvPicPr>
          <p:cNvPr id="5" name="Kép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28D668A0-1E25-4342-BC5F-9FB980300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891" y="2293527"/>
            <a:ext cx="8457143" cy="4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561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47FB68-1B1E-494A-91E7-C8531632A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Mentés </a:t>
            </a:r>
            <a:r>
              <a:rPr lang="hu-HU" dirty="0">
                <a:sym typeface="Wingdings" panose="05000000000000000000" pitchFamily="2" charset="2"/>
              </a:rPr>
              <a:t> és tesztelés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4CC80A8-D514-4E95-9199-8EF5BEA23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Ne feledjük el néha elmenteni a </a:t>
            </a:r>
            <a:r>
              <a:rPr lang="hu-HU" dirty="0" err="1"/>
              <a:t>Canvas</a:t>
            </a:r>
            <a:r>
              <a:rPr lang="hu-HU" dirty="0"/>
              <a:t>-t!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Mentés után, akár ki is próbálhatjuk! A </a:t>
            </a:r>
            <a:r>
              <a:rPr lang="hu-HU" dirty="0" err="1"/>
              <a:t>Clean</a:t>
            </a:r>
            <a:r>
              <a:rPr lang="hu-HU" dirty="0"/>
              <a:t> </a:t>
            </a:r>
            <a:r>
              <a:rPr lang="hu-HU" dirty="0" err="1"/>
              <a:t>Missing</a:t>
            </a:r>
            <a:r>
              <a:rPr lang="hu-HU" dirty="0"/>
              <a:t> Data modulban a </a:t>
            </a:r>
            <a:r>
              <a:rPr lang="hu-HU" dirty="0" err="1"/>
              <a:t>Visualize</a:t>
            </a:r>
            <a:r>
              <a:rPr lang="hu-HU" dirty="0"/>
              <a:t> pontot kiválasztva láthatjuk, hogy az hiányzó értékek eltűntek és a kijelölt oszlopunk sincs a listában.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65F988B-ACC8-4376-8E8D-F795E21BA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326" y="2280055"/>
            <a:ext cx="5695238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1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Machine Learning </a:t>
            </a:r>
            <a:r>
              <a:rPr lang="hu-HU" dirty="0"/>
              <a:t>algoritmusok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12D4C27-51B8-4EE1-8347-A63557864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857"/>
          <a:stretch/>
        </p:blipFill>
        <p:spPr>
          <a:xfrm>
            <a:off x="8709536" y="1869387"/>
            <a:ext cx="2131076" cy="3146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14976"/>
          <a:stretch/>
        </p:blipFill>
        <p:spPr>
          <a:xfrm>
            <a:off x="1229538" y="1849995"/>
            <a:ext cx="2131075" cy="174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166" y="1849995"/>
            <a:ext cx="2134527" cy="4454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246" y="1869387"/>
            <a:ext cx="2144737" cy="1504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037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231685-51D5-4049-BEAB-331C919A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</a:t>
            </a:r>
            <a:r>
              <a:rPr lang="hu-HU" dirty="0" err="1"/>
              <a:t>predikcióhoz</a:t>
            </a:r>
            <a:r>
              <a:rPr lang="hu-HU" dirty="0"/>
              <a:t> szükséges tulajdonságok kiválasztása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818BF95-CBDB-426D-A5AD-883E14AE6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adatokban az egyes sorok egy-egy autót reprezentálnak, az oszlopokban pedig az autók 1-1 tulajdonságát, paraméterét, </a:t>
            </a:r>
            <a:r>
              <a:rPr lang="hu-HU" dirty="0" err="1"/>
              <a:t>ún</a:t>
            </a:r>
            <a:r>
              <a:rPr lang="hu-HU" dirty="0"/>
              <a:t> </a:t>
            </a:r>
            <a:r>
              <a:rPr lang="hu-HU" dirty="0" err="1"/>
              <a:t>feature</a:t>
            </a:r>
            <a:r>
              <a:rPr lang="hu-HU" dirty="0"/>
              <a:t>-t reprezentáljuk.</a:t>
            </a:r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Melyek lehetnek számunka érdekesek?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88318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4612F6-6D5D-4434-903B-E8BB3CB3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Paraméterek kiválasztása – </a:t>
            </a:r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86ADECE-C5AA-42C1-8016-ABE736697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Ezek? Vitassuk meg, a lista bővíthető, szűkíthető. </a:t>
            </a:r>
          </a:p>
          <a:p>
            <a:r>
              <a:rPr lang="hu-HU" dirty="0"/>
              <a:t>Mi történik, ha minden mezőt beleveszük, vagy néhány fontosabbat elhagyunk?</a:t>
            </a:r>
          </a:p>
          <a:p>
            <a:endParaRPr lang="hu-HU" dirty="0"/>
          </a:p>
          <a:p>
            <a:pPr lvl="1"/>
            <a:r>
              <a:rPr lang="en-US" dirty="0"/>
              <a:t>make</a:t>
            </a:r>
          </a:p>
          <a:p>
            <a:pPr lvl="1"/>
            <a:r>
              <a:rPr lang="en-US" dirty="0"/>
              <a:t>body-style</a:t>
            </a:r>
          </a:p>
          <a:p>
            <a:pPr lvl="1"/>
            <a:r>
              <a:rPr lang="en-US" dirty="0"/>
              <a:t>wheel-base</a:t>
            </a:r>
          </a:p>
          <a:p>
            <a:pPr lvl="1"/>
            <a:r>
              <a:rPr lang="en-US" dirty="0"/>
              <a:t>engine-size</a:t>
            </a:r>
          </a:p>
          <a:p>
            <a:pPr lvl="1"/>
            <a:r>
              <a:rPr lang="en-US" dirty="0"/>
              <a:t>horsepower</a:t>
            </a:r>
          </a:p>
          <a:p>
            <a:pPr lvl="1"/>
            <a:r>
              <a:rPr lang="en-US" dirty="0"/>
              <a:t>peak-rpm</a:t>
            </a:r>
          </a:p>
          <a:p>
            <a:pPr lvl="1"/>
            <a:r>
              <a:rPr lang="en-US" dirty="0"/>
              <a:t>highway-mpg</a:t>
            </a:r>
          </a:p>
          <a:p>
            <a:pPr lvl="1"/>
            <a:r>
              <a:rPr lang="en-US" dirty="0"/>
              <a:t>price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17422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4612F6-6D5D-4434-903B-E8BB3CB3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Paraméterek kiválasztása – </a:t>
            </a:r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endParaRPr lang="hu-HU" dirty="0"/>
          </a:p>
        </p:txBody>
      </p:sp>
      <p:pic>
        <p:nvPicPr>
          <p:cNvPr id="5" name="Tartalom helye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5E6B593B-2976-4829-A847-513FF0ECC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212" y="1695512"/>
            <a:ext cx="3362794" cy="4505954"/>
          </a:xfrm>
        </p:spPr>
      </p:pic>
      <p:pic>
        <p:nvPicPr>
          <p:cNvPr id="7" name="Kép 6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D203AD89-2838-441C-9950-C90FB7471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982" y="2257692"/>
            <a:ext cx="6748191" cy="33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44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47FB68-1B1E-494A-91E7-C8531632A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Mentés </a:t>
            </a:r>
            <a:r>
              <a:rPr lang="hu-HU" dirty="0">
                <a:sym typeface="Wingdings" panose="05000000000000000000" pitchFamily="2" charset="2"/>
              </a:rPr>
              <a:t> és tesztelés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4CC80A8-D514-4E95-9199-8EF5BEA23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Mit látunk?</a:t>
            </a:r>
          </a:p>
        </p:txBody>
      </p:sp>
    </p:spTree>
    <p:extLst>
      <p:ext uri="{BB962C8B-B14F-4D97-AF65-F5344CB8AC3E}">
        <p14:creationId xmlns:p14="http://schemas.microsoft.com/office/powerpoint/2010/main" val="3801297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0FF6D7-4517-4420-A7C1-663A0DF9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Tanuló algoritmus kiválasztása és betanítás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DCC8424-E9A8-4E16-9BA2-44FBB4F885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93330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8C309EA-D6B9-489F-90C5-41A12E47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Melyik algoritmus lehet jó?</a:t>
            </a: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74015A1F-0313-458D-A966-821502B4E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CF15BE0C-397A-4AFC-B860-7A7EFBBB6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58" y="1306580"/>
            <a:ext cx="9577084" cy="606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86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A298AB-E763-40CD-BFC2-0E6D40045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Algoritmusok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99345E-6D16-43D4-B00F-E7FD161DA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Melyiket válasszuk?</a:t>
            </a:r>
          </a:p>
          <a:p>
            <a:endParaRPr lang="hu-HU" dirty="0"/>
          </a:p>
          <a:p>
            <a:r>
              <a:rPr lang="hu-HU" dirty="0"/>
              <a:t>Klasszifikáció és Lineáris regresszió? </a:t>
            </a:r>
          </a:p>
        </p:txBody>
      </p:sp>
    </p:spTree>
    <p:extLst>
      <p:ext uri="{BB962C8B-B14F-4D97-AF65-F5344CB8AC3E}">
        <p14:creationId xmlns:p14="http://schemas.microsoft.com/office/powerpoint/2010/main" val="2688475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EBB3D8-16B6-4DD0-B67A-9DD5CE530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Adatok szétosztása tanuló algoritmusra és tesztelésre</a:t>
            </a:r>
          </a:p>
        </p:txBody>
      </p:sp>
      <p:pic>
        <p:nvPicPr>
          <p:cNvPr id="5" name="Tartalom helye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FD53979F-0538-4946-90DA-DF36D3FA3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9574" y="1604796"/>
            <a:ext cx="6252851" cy="4735512"/>
          </a:xfrm>
        </p:spPr>
      </p:pic>
    </p:spTree>
    <p:extLst>
      <p:ext uri="{BB962C8B-B14F-4D97-AF65-F5344CB8AC3E}">
        <p14:creationId xmlns:p14="http://schemas.microsoft.com/office/powerpoint/2010/main" val="4293857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DFE816-209A-4837-BC93-CB5E3D05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Lineáris regresszió</a:t>
            </a:r>
          </a:p>
        </p:txBody>
      </p:sp>
      <p:pic>
        <p:nvPicPr>
          <p:cNvPr id="5" name="Tartalom helye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E0EB8BCA-3262-4726-8DCE-5622CEE99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4784" y="2307239"/>
            <a:ext cx="5601482" cy="2753109"/>
          </a:xfrm>
        </p:spPr>
      </p:pic>
    </p:spTree>
    <p:extLst>
      <p:ext uri="{BB962C8B-B14F-4D97-AF65-F5344CB8AC3E}">
        <p14:creationId xmlns:p14="http://schemas.microsoft.com/office/powerpoint/2010/main" val="3214914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FA80EE-D782-4C94-BB23-3E489DC0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Betanítás ág</a:t>
            </a:r>
          </a:p>
        </p:txBody>
      </p:sp>
      <p:pic>
        <p:nvPicPr>
          <p:cNvPr id="5" name="Tartalom helye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B4FBDD8C-9D25-42D7-A5FF-F85E6D855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5156" y="1316038"/>
            <a:ext cx="6620739" cy="4735512"/>
          </a:xfrm>
        </p:spPr>
      </p:pic>
    </p:spTree>
    <p:extLst>
      <p:ext uri="{BB962C8B-B14F-4D97-AF65-F5344CB8AC3E}">
        <p14:creationId xmlns:p14="http://schemas.microsoft.com/office/powerpoint/2010/main" val="344787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A72EAF-0352-4759-9019-79C7CB6ED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04938" cy="68595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064786-E5FB-475F-A0AD-B9D22C9D18E2}"/>
              </a:ext>
            </a:extLst>
          </p:cNvPr>
          <p:cNvSpPr txBox="1">
            <a:spLocks/>
          </p:cNvSpPr>
          <p:nvPr/>
        </p:nvSpPr>
        <p:spPr>
          <a:xfrm rot="16200000">
            <a:off x="7965374" y="3152001"/>
            <a:ext cx="6858000" cy="55399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http://aka.ms/MLCheatSheet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900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78B436-5DB9-436D-B401-08BF7EF8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Cél oszlop kiválasztás</a:t>
            </a:r>
          </a:p>
        </p:txBody>
      </p:sp>
      <p:pic>
        <p:nvPicPr>
          <p:cNvPr id="5" name="Tartalom helye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323BC2FA-4AB6-4D4C-867D-D406B1171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0287" y="1536175"/>
            <a:ext cx="8590476" cy="4295238"/>
          </a:xfrm>
        </p:spPr>
      </p:pic>
    </p:spTree>
    <p:extLst>
      <p:ext uri="{BB962C8B-B14F-4D97-AF65-F5344CB8AC3E}">
        <p14:creationId xmlns:p14="http://schemas.microsoft.com/office/powerpoint/2010/main" val="120544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07074F-2CEC-43B1-8158-0DD574AB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Scoring</a:t>
            </a:r>
            <a:r>
              <a:rPr lang="hu-HU" dirty="0"/>
              <a:t> ág hozzáillesztése</a:t>
            </a:r>
          </a:p>
        </p:txBody>
      </p:sp>
      <p:pic>
        <p:nvPicPr>
          <p:cNvPr id="5" name="Tartalom helye 4" descr="A képen térkép látható&#10;&#10;A leírás nagyon megbízható">
            <a:extLst>
              <a:ext uri="{FF2B5EF4-FFF2-40B4-BE49-F238E27FC236}">
                <a16:creationId xmlns:a16="http://schemas.microsoft.com/office/drawing/2014/main" id="{EA0D093A-E35F-4E37-BB7E-94ABDA15F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2863" y="1721370"/>
            <a:ext cx="5725324" cy="3924848"/>
          </a:xfrm>
        </p:spPr>
      </p:pic>
    </p:spTree>
    <p:extLst>
      <p:ext uri="{BB962C8B-B14F-4D97-AF65-F5344CB8AC3E}">
        <p14:creationId xmlns:p14="http://schemas.microsoft.com/office/powerpoint/2010/main" val="1901120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152C39-E90F-4711-94C3-6C824594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Ellenőrzés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45B9CD-7208-43DB-AD6B-8B66DDE54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Mentést követően a futtatással le tudjuk ellenőrizni a </a:t>
            </a:r>
            <a:r>
              <a:rPr lang="hu-HU" dirty="0" err="1"/>
              <a:t>predikciót</a:t>
            </a:r>
            <a:r>
              <a:rPr lang="hu-HU" dirty="0"/>
              <a:t> - </a:t>
            </a:r>
            <a:r>
              <a:rPr lang="hu-HU" dirty="0" err="1"/>
              <a:t>vizualuzációval</a:t>
            </a:r>
            <a:r>
              <a:rPr lang="hu-HU" dirty="0"/>
              <a:t>:</a:t>
            </a:r>
          </a:p>
        </p:txBody>
      </p:sp>
      <p:pic>
        <p:nvPicPr>
          <p:cNvPr id="5" name="Kép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0915AB1E-DF77-4373-A7CC-EEAA8FDB7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35" y="2341487"/>
            <a:ext cx="6919771" cy="414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91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152C39-E90F-4711-94C3-6C824594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Ellenőrzés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45B9CD-7208-43DB-AD6B-8B66DDE54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Mentést követően a futtatással le tudjuk ellenőrizni a </a:t>
            </a:r>
            <a:r>
              <a:rPr lang="hu-HU" dirty="0" err="1"/>
              <a:t>predikciót</a:t>
            </a:r>
            <a:r>
              <a:rPr lang="hu-HU" dirty="0"/>
              <a:t>, értékeléssel: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41BD172-F3DD-4918-BA67-8B9AC5D15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28" y="2574534"/>
            <a:ext cx="4401164" cy="3200847"/>
          </a:xfrm>
          <a:prstGeom prst="rect">
            <a:avLst/>
          </a:prstGeom>
        </p:spPr>
      </p:pic>
      <p:pic>
        <p:nvPicPr>
          <p:cNvPr id="8" name="Kép 7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C0EE660F-D123-401F-9C97-02D554072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305" y="2870195"/>
            <a:ext cx="5123809" cy="2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14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A54971-2CDE-490C-B5B9-16C8D7F0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Közzététel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C2074F0-C782-4EC9-BE77-280F50A81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Webszolgáltatáson keresztül közzé tudjuk tenni: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9DB20C6-1426-4A4C-B27E-5A35BAD1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24" y="1955456"/>
            <a:ext cx="5542857" cy="1190476"/>
          </a:xfrm>
          <a:prstGeom prst="rect">
            <a:avLst/>
          </a:prstGeom>
        </p:spPr>
      </p:pic>
      <p:pic>
        <p:nvPicPr>
          <p:cNvPr id="7" name="Kép 6" descr="A képen képernyőkép látható&#10;&#10;A leírás nagyon megbízható">
            <a:extLst>
              <a:ext uri="{FF2B5EF4-FFF2-40B4-BE49-F238E27FC236}">
                <a16:creationId xmlns:a16="http://schemas.microsoft.com/office/drawing/2014/main" id="{65E84FC3-8CC2-4248-A210-C64DFE74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545" y="1201124"/>
            <a:ext cx="4522431" cy="54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85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80CB9B-5ACC-47BB-930F-6CF5EA0D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34A6412-EE89-4DC3-85EA-0B4C132CA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BFD3EC8-F095-4D56-8E1F-B1F4B48E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46" y="1579896"/>
            <a:ext cx="100488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22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20632" y="3348238"/>
            <a:ext cx="9106263" cy="1200158"/>
          </a:xfrm>
        </p:spPr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48153" y="4548395"/>
            <a:ext cx="6060413" cy="927693"/>
          </a:xfrm>
          <a:prstGeom prst="rect">
            <a:avLst/>
          </a:prstGeom>
        </p:spPr>
        <p:txBody>
          <a:bodyPr vert="horz" lIns="457135" tIns="45713" rIns="457135" bIns="45713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3DDA9B-5A30-3B45-A5C4-88225F891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b="1"/>
              <a:t>Gépi tanulás modellek az Azure Machine Learning Studio-ban</a:t>
            </a:r>
            <a:endParaRPr lang="hu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64D4A4-4566-2243-9AED-E71D434A5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10588752" cy="5040728"/>
          </a:xfrm>
        </p:spPr>
        <p:txBody>
          <a:bodyPr numCol="2">
            <a:normAutofit fontScale="85000" lnSpcReduction="20000"/>
          </a:bodyPr>
          <a:lstStyle/>
          <a:p>
            <a:pPr lvl="0"/>
            <a:r>
              <a:rPr lang="hu-HU" sz="2400"/>
              <a:t>Bináris klasszifikációra előkészített modellek</a:t>
            </a:r>
            <a:endParaRPr lang="en-HU" sz="2000"/>
          </a:p>
          <a:p>
            <a:pPr lvl="1"/>
            <a:r>
              <a:rPr lang="hu-HU"/>
              <a:t>Two-class Averaged Perceptron (Átlagolt Perceptron)</a:t>
            </a:r>
            <a:endParaRPr lang="en-HU" sz="1800"/>
          </a:p>
          <a:p>
            <a:pPr lvl="1"/>
            <a:r>
              <a:rPr lang="hu-HU"/>
              <a:t>Two-class Bayes Point Machine</a:t>
            </a:r>
            <a:endParaRPr lang="en-HU" sz="1800"/>
          </a:p>
          <a:p>
            <a:pPr lvl="1"/>
            <a:r>
              <a:rPr lang="hu-HU"/>
              <a:t>Two-class Boosted Decision Tree</a:t>
            </a:r>
            <a:endParaRPr lang="en-HU" sz="1800"/>
          </a:p>
          <a:p>
            <a:pPr lvl="1"/>
            <a:r>
              <a:rPr lang="hu-HU"/>
              <a:t>Two-class Decision Forest  (Döntési Erdő)</a:t>
            </a:r>
            <a:endParaRPr lang="en-HU" sz="1800"/>
          </a:p>
          <a:p>
            <a:pPr lvl="1"/>
            <a:r>
              <a:rPr lang="hu-HU"/>
              <a:t>Two-class Decision Jungle (Döntési Dzsungel)</a:t>
            </a:r>
            <a:endParaRPr lang="en-HU" sz="1800"/>
          </a:p>
          <a:p>
            <a:pPr lvl="1"/>
            <a:r>
              <a:rPr lang="hu-HU"/>
              <a:t>Two-class Locally Deep Support Vector Machine</a:t>
            </a:r>
            <a:endParaRPr lang="en-HU" sz="1800"/>
          </a:p>
          <a:p>
            <a:pPr lvl="1"/>
            <a:r>
              <a:rPr lang="hu-HU"/>
              <a:t>Two-class Logistic Regression (Logisztikus Regresszió)</a:t>
            </a:r>
            <a:endParaRPr lang="en-HU" sz="1800"/>
          </a:p>
          <a:p>
            <a:pPr lvl="1"/>
            <a:r>
              <a:rPr lang="hu-HU"/>
              <a:t>Two-class Neural Network (Neurális Háló)</a:t>
            </a:r>
            <a:endParaRPr lang="en-HU" sz="1800"/>
          </a:p>
          <a:p>
            <a:pPr lvl="1"/>
            <a:r>
              <a:rPr lang="hu-HU"/>
              <a:t>Two-class Support Vector Machine (Tartóoszlop-vektor automata)</a:t>
            </a:r>
            <a:endParaRPr lang="en-HU" sz="1800"/>
          </a:p>
          <a:p>
            <a:pPr lvl="0"/>
            <a:r>
              <a:rPr lang="hu-HU" sz="2400"/>
              <a:t>Többosztályos klasszifikációra előkészített modellek</a:t>
            </a:r>
            <a:endParaRPr lang="en-HU" sz="2000"/>
          </a:p>
          <a:p>
            <a:pPr lvl="1"/>
            <a:r>
              <a:rPr lang="hu-HU"/>
              <a:t>Multiclass Decision Forest (Döntési Erdő)</a:t>
            </a:r>
            <a:endParaRPr lang="en-HU" sz="1800"/>
          </a:p>
          <a:p>
            <a:pPr lvl="1"/>
            <a:r>
              <a:rPr lang="hu-HU"/>
              <a:t>Multiclass Decision Jungle (Döntési Dzsungel)</a:t>
            </a:r>
            <a:endParaRPr lang="en-HU" sz="1800"/>
          </a:p>
          <a:p>
            <a:pPr lvl="1"/>
            <a:r>
              <a:rPr lang="hu-HU"/>
              <a:t>Multiclass Logistic Regression (Logisztikus Regresszió)</a:t>
            </a:r>
            <a:endParaRPr lang="en-HU" sz="1800"/>
          </a:p>
          <a:p>
            <a:pPr lvl="1"/>
            <a:r>
              <a:rPr lang="hu-HU"/>
              <a:t>Multiclass Neural Network (Neurális Háló)</a:t>
            </a:r>
          </a:p>
          <a:p>
            <a:pPr lvl="1"/>
            <a:endParaRPr lang="en-HU" sz="1800"/>
          </a:p>
          <a:p>
            <a:pPr lvl="0"/>
            <a:r>
              <a:rPr lang="hu-HU" sz="2400"/>
              <a:t>Regresszióra előkészített modellek</a:t>
            </a:r>
            <a:endParaRPr lang="en-HU" sz="2000"/>
          </a:p>
          <a:p>
            <a:pPr lvl="1"/>
            <a:r>
              <a:rPr lang="hu-HU"/>
              <a:t>Bayesian Linear Regression (Bayes lineáris regresszió)</a:t>
            </a:r>
            <a:endParaRPr lang="en-HU" sz="1800"/>
          </a:p>
          <a:p>
            <a:pPr lvl="1"/>
            <a:r>
              <a:rPr lang="hu-HU"/>
              <a:t>Boosted Decision Tree Regression</a:t>
            </a:r>
            <a:endParaRPr lang="en-HU" sz="1800"/>
          </a:p>
          <a:p>
            <a:pPr lvl="1"/>
            <a:r>
              <a:rPr lang="hu-HU"/>
              <a:t>Decision Forest Regression (döntési erdő regresszió)</a:t>
            </a:r>
            <a:endParaRPr lang="en-HU" sz="1800"/>
          </a:p>
          <a:p>
            <a:pPr lvl="1"/>
            <a:r>
              <a:rPr lang="hu-HU"/>
              <a:t>Fast Forest Quantile Regression</a:t>
            </a:r>
            <a:endParaRPr lang="en-HU" sz="1800"/>
          </a:p>
          <a:p>
            <a:pPr lvl="1"/>
            <a:r>
              <a:rPr lang="hu-HU"/>
              <a:t>Linear Regression (lineáris regresszió)</a:t>
            </a:r>
            <a:endParaRPr lang="en-HU" sz="1800"/>
          </a:p>
          <a:p>
            <a:pPr lvl="1"/>
            <a:r>
              <a:rPr lang="hu-HU"/>
              <a:t>Neural Network Regression</a:t>
            </a:r>
            <a:endParaRPr lang="en-HU" sz="1800"/>
          </a:p>
          <a:p>
            <a:pPr lvl="1"/>
            <a:r>
              <a:rPr lang="hu-HU"/>
              <a:t>Ordinal Regression</a:t>
            </a:r>
            <a:endParaRPr lang="en-HU" sz="1800"/>
          </a:p>
          <a:p>
            <a:pPr lvl="1"/>
            <a:r>
              <a:rPr lang="hu-HU"/>
              <a:t>Poisson Regression</a:t>
            </a:r>
            <a:endParaRPr lang="en-HU" sz="1800"/>
          </a:p>
          <a:p>
            <a:pPr lvl="0"/>
            <a:r>
              <a:rPr lang="hu-HU" sz="2400"/>
              <a:t>Klaszterizáló modellek</a:t>
            </a:r>
            <a:endParaRPr lang="en-HU" sz="2000"/>
          </a:p>
          <a:p>
            <a:pPr lvl="1"/>
            <a:r>
              <a:rPr lang="hu-HU"/>
              <a:t>K-means (K-közép)</a:t>
            </a:r>
          </a:p>
          <a:p>
            <a:pPr lvl="1"/>
            <a:endParaRPr lang="hu-HU" sz="1800"/>
          </a:p>
          <a:p>
            <a:pPr lvl="1"/>
            <a:endParaRPr lang="hu-HU" sz="1800"/>
          </a:p>
          <a:p>
            <a:pPr marL="457200" lvl="1" indent="0">
              <a:buNone/>
            </a:pPr>
            <a:endParaRPr lang="hu-HU" sz="1800"/>
          </a:p>
          <a:p>
            <a:pPr marL="457200" lvl="1" indent="0">
              <a:buNone/>
            </a:pPr>
            <a:endParaRPr lang="hu-HU" sz="1800"/>
          </a:p>
          <a:p>
            <a:pPr marL="457200" lvl="1" indent="0">
              <a:buNone/>
            </a:pPr>
            <a:endParaRPr lang="en-HU" sz="1800"/>
          </a:p>
          <a:p>
            <a:endParaRPr lang="hu-HU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FE2AB4-2581-1645-8229-68021CD9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1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84DE-2270-474D-9068-F5EF9035C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Algoritmustérkép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AC3BE-957B-1448-AC81-513009F4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6</a:t>
            </a:fld>
            <a:endParaRPr lang="en-US" dirty="0"/>
          </a:p>
        </p:txBody>
      </p:sp>
      <p:pic>
        <p:nvPicPr>
          <p:cNvPr id="5" name="image18.png">
            <a:extLst>
              <a:ext uri="{FF2B5EF4-FFF2-40B4-BE49-F238E27FC236}">
                <a16:creationId xmlns:a16="http://schemas.microsoft.com/office/drawing/2014/main" id="{A0C92B0D-E752-9142-B7D4-0ED07FDDF11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524000" y="1139409"/>
            <a:ext cx="9577084" cy="558206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343483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CF6715E3-F722-4E04-8FC1-614DE0E43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Regisztráció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502FA278-7351-49AC-8FAC-F9B48BF915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6C45880-9660-4269-8F98-0DCEC12E0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79394" y="5041231"/>
            <a:ext cx="6272022" cy="533253"/>
          </a:xfrm>
        </p:spPr>
        <p:txBody>
          <a:bodyPr/>
          <a:lstStyle/>
          <a:p>
            <a:r>
              <a:rPr lang="hu-HU" dirty="0">
                <a:hlinkClick r:id="rId2"/>
              </a:rPr>
              <a:t>https://studio.azureml.net/</a:t>
            </a:r>
            <a:r>
              <a:rPr lang="hu-HU" dirty="0"/>
              <a:t>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70DB417-B454-4653-9C84-EA6A844F5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931" y="1506525"/>
            <a:ext cx="7379369" cy="32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44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9B3098AD-9DB1-4308-92A3-DB11DBDF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ML </a:t>
            </a:r>
            <a:r>
              <a:rPr lang="hu-HU" dirty="0" err="1"/>
              <a:t>Studio</a:t>
            </a:r>
            <a:r>
              <a:rPr lang="hu-HU" dirty="0"/>
              <a:t> kezelése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5FAFA2C4-BCCE-44A3-A5A9-4D68C9B0A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825" y="1378744"/>
            <a:ext cx="104394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46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710096-F903-480E-A2B5-B9FF13DC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Fejlesztési folyamat</a:t>
            </a: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EAA81984-200A-41B8-AA69-277285BE3CC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11213" y="1316038"/>
          <a:ext cx="10588625" cy="5541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21895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3" id="{6EFBBBA6-D918-6643-9690-A16DF43978CD}" vid="{7D925495-A1F2-334E-BCE2-B8E8FC3C275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8B0AB9FCF381429FB2350922936550" ma:contentTypeVersion="5" ma:contentTypeDescription="Create a new document." ma:contentTypeScope="" ma:versionID="589e65b809d9402ab8dceca0230ce288">
  <xsd:schema xmlns:xsd="http://www.w3.org/2001/XMLSchema" xmlns:xs="http://www.w3.org/2001/XMLSchema" xmlns:p="http://schemas.microsoft.com/office/2006/metadata/properties" xmlns:ns2="740ca137-556d-4ba7-9f00-9f05a5f8f8be" xmlns:ns3="9d5173b9-cce4-49bf-87fc-5ad4908b0ccf" targetNamespace="http://schemas.microsoft.com/office/2006/metadata/properties" ma:root="true" ma:fieldsID="927fbe94633d396d0a875b9787c405b2" ns2:_="" ns3:_="">
    <xsd:import namespace="740ca137-556d-4ba7-9f00-9f05a5f8f8be"/>
    <xsd:import namespace="9d5173b9-cce4-49bf-87fc-5ad4908b0c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ca137-556d-4ba7-9f00-9f05a5f8f8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173b9-cce4-49bf-87fc-5ad4908b0c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01FE4C-121F-4B4A-BDD7-010B08DC7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ca137-556d-4ba7-9f00-9f05a5f8f8be"/>
    <ds:schemaRef ds:uri="9d5173b9-cce4-49bf-87fc-5ad4908b0c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509FC8-CF49-4469-B691-AB928BF2A9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14F066-4366-4B85-935A-7C5D6FE0786A}">
  <ds:schemaRefs>
    <ds:schemaRef ds:uri="http://schemas.microsoft.com/office/2006/documentManagement/types"/>
    <ds:schemaRef ds:uri="740ca137-556d-4ba7-9f00-9f05a5f8f8be"/>
    <ds:schemaRef ds:uri="http://purl.org/dc/elements/1.1/"/>
    <ds:schemaRef ds:uri="http://schemas.microsoft.com/office/infopath/2007/PartnerControls"/>
    <ds:schemaRef ds:uri="9d5173b9-cce4-49bf-87fc-5ad4908b0ccf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Telekom01</Template>
  <TotalTime>5070</TotalTime>
  <Words>1029</Words>
  <Application>Microsoft Macintosh PowerPoint</Application>
  <PresentationFormat>Widescreen</PresentationFormat>
  <Paragraphs>179</Paragraphs>
  <Slides>46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Calibri</vt:lpstr>
      <vt:lpstr>Calibri Light</vt:lpstr>
      <vt:lpstr>Segoe UI</vt:lpstr>
      <vt:lpstr>Segoe UI Light</vt:lpstr>
      <vt:lpstr>Segoe UI Semibold</vt:lpstr>
      <vt:lpstr>Titillium</vt:lpstr>
      <vt:lpstr>Thème Office</vt:lpstr>
      <vt:lpstr>Office Theme</vt:lpstr>
      <vt:lpstr>Azure Machine Learning Studio (classic)</vt:lpstr>
      <vt:lpstr>Azure Machine Learning Studio</vt:lpstr>
      <vt:lpstr>Azure Machine Learning algoritmusok</vt:lpstr>
      <vt:lpstr>PowerPoint Presentation</vt:lpstr>
      <vt:lpstr>Gépi tanulás modellek az Azure Machine Learning Studio-ban</vt:lpstr>
      <vt:lpstr>Algoritmustérkép</vt:lpstr>
      <vt:lpstr>Regisztráció</vt:lpstr>
      <vt:lpstr>Azure ML Studio kezelése</vt:lpstr>
      <vt:lpstr>Fejlesztési folyamat</vt:lpstr>
      <vt:lpstr>Adatok vizualizációja</vt:lpstr>
      <vt:lpstr>Modellezés: tanító és teszt adatok</vt:lpstr>
      <vt:lpstr>Machine learning modell illesztése</vt:lpstr>
      <vt:lpstr>Összehasonlítás másik modellel</vt:lpstr>
      <vt:lpstr>Modellek „teljesítménygörbéi”</vt:lpstr>
      <vt:lpstr>Részletes teljesítmény</vt:lpstr>
      <vt:lpstr>Web Service prototipusának elkészítése</vt:lpstr>
      <vt:lpstr>Web Service csiszolása</vt:lpstr>
      <vt:lpstr>Közzététel</vt:lpstr>
      <vt:lpstr>Autó értékének előrejelzése</vt:lpstr>
      <vt:lpstr>Új projekt létrehozása</vt:lpstr>
      <vt:lpstr>Új kísérlet létrehozása</vt:lpstr>
      <vt:lpstr>Kísérlet létrehozása</vt:lpstr>
      <vt:lpstr>Adatmodell kiválasztása</vt:lpstr>
      <vt:lpstr>Adatok megtekintése</vt:lpstr>
      <vt:lpstr>Adatok</vt:lpstr>
      <vt:lpstr>Adatok előfeldolgozása</vt:lpstr>
      <vt:lpstr>Adatok előfeldolgozása</vt:lpstr>
      <vt:lpstr>Adatok előfeldolgozása</vt:lpstr>
      <vt:lpstr>Mentés  és tesztelés</vt:lpstr>
      <vt:lpstr>A predikcióhoz szükséges tulajdonságok kiválasztása</vt:lpstr>
      <vt:lpstr>Paraméterek kiválasztása – Feature selection</vt:lpstr>
      <vt:lpstr>Paraméterek kiválasztása – Feature selection</vt:lpstr>
      <vt:lpstr>Mentés  és tesztelés</vt:lpstr>
      <vt:lpstr>Tanuló algoritmus kiválasztása és betanítás</vt:lpstr>
      <vt:lpstr>Melyik algoritmus lehet jó?</vt:lpstr>
      <vt:lpstr>Algoritmusok</vt:lpstr>
      <vt:lpstr>Adatok szétosztása tanuló algoritmusra és tesztelésre</vt:lpstr>
      <vt:lpstr>Lineáris regresszió</vt:lpstr>
      <vt:lpstr>Betanítás ág</vt:lpstr>
      <vt:lpstr>Cél oszlop kiválasztás</vt:lpstr>
      <vt:lpstr>Scoring ág hozzáillesztése</vt:lpstr>
      <vt:lpstr>Ellenőrzés</vt:lpstr>
      <vt:lpstr>Ellenőrzés</vt:lpstr>
      <vt:lpstr>Közzététel </vt:lpstr>
      <vt:lpstr>Tesztelés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Adam Tarcsi;Pál Tamás;Nagyfi Richárd</dc:creator>
  <cp:lastModifiedBy>Tarcsi Ádám</cp:lastModifiedBy>
  <cp:revision>410</cp:revision>
  <cp:lastPrinted>2018-02-08T09:25:59Z</cp:lastPrinted>
  <dcterms:created xsi:type="dcterms:W3CDTF">2018-02-01T14:05:08Z</dcterms:created>
  <dcterms:modified xsi:type="dcterms:W3CDTF">2020-07-05T19:51:32Z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0x010100BE8B0AB9FCF381429FB2350922936550</vt:lpwstr>
  </property>
</Properties>
</file>